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34"/>
  </p:notesMasterIdLst>
  <p:handoutMasterIdLst>
    <p:handoutMasterId r:id="rId35"/>
  </p:handoutMasterIdLst>
  <p:sldIdLst>
    <p:sldId id="256" r:id="rId2"/>
    <p:sldId id="305" r:id="rId3"/>
    <p:sldId id="306" r:id="rId4"/>
    <p:sldId id="319" r:id="rId5"/>
    <p:sldId id="321" r:id="rId6"/>
    <p:sldId id="320" r:id="rId7"/>
    <p:sldId id="314" r:id="rId8"/>
    <p:sldId id="324" r:id="rId9"/>
    <p:sldId id="272" r:id="rId10"/>
    <p:sldId id="273" r:id="rId11"/>
    <p:sldId id="315" r:id="rId12"/>
    <p:sldId id="257" r:id="rId13"/>
    <p:sldId id="316" r:id="rId14"/>
    <p:sldId id="331" r:id="rId15"/>
    <p:sldId id="332" r:id="rId16"/>
    <p:sldId id="333" r:id="rId17"/>
    <p:sldId id="258" r:id="rId18"/>
    <p:sldId id="317" r:id="rId19"/>
    <p:sldId id="325" r:id="rId20"/>
    <p:sldId id="326" r:id="rId21"/>
    <p:sldId id="327" r:id="rId22"/>
    <p:sldId id="328" r:id="rId23"/>
    <p:sldId id="330" r:id="rId24"/>
    <p:sldId id="299" r:id="rId25"/>
    <p:sldId id="276" r:id="rId26"/>
    <p:sldId id="318" r:id="rId27"/>
    <p:sldId id="322" r:id="rId28"/>
    <p:sldId id="323" r:id="rId29"/>
    <p:sldId id="294" r:id="rId30"/>
    <p:sldId id="291" r:id="rId31"/>
    <p:sldId id="297" r:id="rId32"/>
    <p:sldId id="334" r:id="rId3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1370F-7771-C65F-1C3C-25E9549CA10C}" v="358" dt="2022-02-03T17:13:40.326"/>
    <p1510:client id="{1599478B-869D-E282-881A-7C955E67F18D}" v="65" dt="2022-02-04T19:54:39.017"/>
    <p1510:client id="{CA878BC0-9508-7A44-264A-CA5C9862CFCD}" v="49" dt="2022-02-03T17:18:29.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125" d="100"/>
          <a:sy n="125" d="100"/>
        </p:scale>
        <p:origin x="2179" y="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3/8/2023</a:t>
            </a:fld>
            <a:endParaRPr lang="en-US" dirty="0"/>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dirty="0"/>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3/8/2023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29</a:t>
            </a:fld>
            <a:endParaRPr lang="en-US"/>
          </a:p>
        </p:txBody>
      </p:sp>
    </p:spTree>
    <p:extLst>
      <p:ext uri="{BB962C8B-B14F-4D97-AF65-F5344CB8AC3E}">
        <p14:creationId xmlns:p14="http://schemas.microsoft.com/office/powerpoint/2010/main" val="107869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31</a:t>
            </a:fld>
            <a:endParaRPr lang="en-US"/>
          </a:p>
        </p:txBody>
      </p:sp>
    </p:spTree>
    <p:extLst>
      <p:ext uri="{BB962C8B-B14F-4D97-AF65-F5344CB8AC3E}">
        <p14:creationId xmlns:p14="http://schemas.microsoft.com/office/powerpoint/2010/main" val="145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6</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9</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10</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24</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25</a:t>
            </a:fld>
            <a:endParaRPr lang="en-US"/>
          </a:p>
        </p:txBody>
      </p:sp>
    </p:spTree>
    <p:extLst>
      <p:ext uri="{BB962C8B-B14F-4D97-AF65-F5344CB8AC3E}">
        <p14:creationId xmlns:p14="http://schemas.microsoft.com/office/powerpoint/2010/main" val="1487980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dirty="0"/>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3/8/2023</a:t>
            </a:fld>
            <a:endParaRPr lang="en-US" dirty="0"/>
          </a:p>
        </p:txBody>
      </p:sp>
      <p:sp>
        <p:nvSpPr>
          <p:cNvPr id="16" name="Footer Placeholder 4"/>
          <p:cNvSpPr>
            <a:spLocks noGrp="1"/>
          </p:cNvSpPr>
          <p:nvPr>
            <p:ph type="ftr" sz="quarter" idx="11"/>
          </p:nvPr>
        </p:nvSpPr>
        <p:spPr/>
        <p:txBody>
          <a:bodyPr/>
          <a:lstStyle>
            <a:lvl1pPr>
              <a:defRPr/>
            </a:lvl1pPr>
          </a:lstStyle>
          <a:p>
            <a:endParaRPr lang="en-US" dirty="0"/>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3/8/2023</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mailto:byrdli@boe.Richmond.k12.ga.us" TargetMode="External"/><Relationship Id="rId2" Type="http://schemas.openxmlformats.org/officeDocument/2006/relationships/hyperlink" Target="mailto:RehdeJa@BOE.richmond.k12.ga.us" TargetMode="Externa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32500" lnSpcReduction="20000"/>
          </a:bodyPr>
          <a:lstStyle/>
          <a:p>
            <a:endParaRPr lang="en-US" dirty="0"/>
          </a:p>
          <a:p>
            <a:r>
              <a:rPr lang="en-US" sz="4800" dirty="0">
                <a:solidFill>
                  <a:schemeClr val="tx1"/>
                </a:solidFill>
                <a:cs typeface="Calibri"/>
              </a:rPr>
              <a:t>Thursday, March 9, 2023 </a:t>
            </a:r>
          </a:p>
          <a:p>
            <a:pPr algn="ctr"/>
            <a:r>
              <a:rPr lang="en-US" sz="4800" dirty="0">
                <a:solidFill>
                  <a:schemeClr val="tx1"/>
                </a:solidFill>
              </a:rPr>
              <a:t>5:00 PM </a:t>
            </a:r>
            <a:endParaRPr lang="en-US" sz="4800" dirty="0">
              <a:solidFill>
                <a:schemeClr val="tx1"/>
              </a:solidFill>
              <a:cs typeface="Calibri"/>
            </a:endParaRPr>
          </a:p>
          <a:p>
            <a:pPr algn="ctr"/>
            <a:r>
              <a:rPr lang="en-US" sz="4800" dirty="0">
                <a:solidFill>
                  <a:schemeClr val="tx1"/>
                </a:solidFill>
              </a:rPr>
              <a:t>Cafeteria </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W. S. Hornsby Middle School  </a:t>
            </a:r>
            <a:br>
              <a:rPr lang="en-US" sz="2800" dirty="0"/>
            </a:br>
            <a:r>
              <a:rPr lang="en-US" sz="2800" dirty="0">
                <a:ea typeface="+mj-lt"/>
                <a:cs typeface="+mj-lt"/>
              </a:rPr>
              <a:t> </a:t>
            </a:r>
            <a:r>
              <a:rPr lang="en-US" sz="2800" dirty="0">
                <a:solidFill>
                  <a:schemeClr val="tx1"/>
                </a:solidFill>
                <a:ea typeface="+mj-lt"/>
                <a:cs typeface="+mj-lt"/>
              </a:rPr>
              <a:t>Title I</a:t>
            </a:r>
            <a:r>
              <a:rPr lang="en-US" sz="2800" dirty="0">
                <a:ea typeface="+mj-lt"/>
                <a:cs typeface="+mj-lt"/>
              </a:rPr>
              <a:t> </a:t>
            </a:r>
            <a:r>
              <a:rPr lang="en-US" sz="2800" dirty="0">
                <a:solidFill>
                  <a:schemeClr val="tx1"/>
                </a:solidFill>
              </a:rPr>
              <a:t>Input/Revision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dirty="0">
              <a:solidFill>
                <a:schemeClr val="bg1"/>
              </a:solidFill>
              <a:cs typeface="Calibri"/>
            </a:endParaRPr>
          </a:p>
          <a:p>
            <a:r>
              <a:rPr lang="en-US" sz="3600" dirty="0">
                <a:solidFill>
                  <a:schemeClr val="bg1"/>
                </a:solidFill>
                <a:cs typeface="Calibri"/>
              </a:rPr>
              <a:t>LEA PARENT AND FAMILY ENGAGEMENT POLICY</a:t>
            </a:r>
          </a:p>
          <a:p>
            <a:endParaRPr lang="en-US" dirty="0">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dirty="0"/>
              <a:t>DISTRICT POLICY INPUT</a:t>
            </a:r>
          </a:p>
        </p:txBody>
      </p:sp>
      <p:sp>
        <p:nvSpPr>
          <p:cNvPr id="3" name="Title 2">
            <a:extLst>
              <a:ext uri="{FF2B5EF4-FFF2-40B4-BE49-F238E27FC236}">
                <a16:creationId xmlns:a16="http://schemas.microsoft.com/office/drawing/2014/main" id="{BD9B34EC-F452-49AB-AD91-C0D84D0DEB01}"/>
              </a:ext>
            </a:extLst>
          </p:cNvPr>
          <p:cNvSpPr>
            <a:spLocks noGrp="1"/>
          </p:cNvSpPr>
          <p:nvPr>
            <p:ph type="title"/>
          </p:nvPr>
        </p:nvSpPr>
        <p:spPr/>
        <p:txBody>
          <a:bodyPr/>
          <a:lstStyle/>
          <a:p>
            <a:r>
              <a:rPr lang="en-US" dirty="0">
                <a:solidFill>
                  <a:schemeClr val="bg1"/>
                </a:solidFill>
              </a:rPr>
              <a:t>District Policy Input</a:t>
            </a:r>
          </a:p>
        </p:txBody>
      </p:sp>
      <p:pic>
        <p:nvPicPr>
          <p:cNvPr id="4" name="Content Placeholder 3">
            <a:extLst>
              <a:ext uri="{FF2B5EF4-FFF2-40B4-BE49-F238E27FC236}">
                <a16:creationId xmlns:a16="http://schemas.microsoft.com/office/drawing/2014/main" id="{D03CD635-07EB-47A1-859B-8028814C4E7A}"/>
              </a:ext>
            </a:extLst>
          </p:cNvPr>
          <p:cNvPicPr>
            <a:picLocks noGrp="1" noChangeAspect="1"/>
          </p:cNvPicPr>
          <p:nvPr>
            <p:ph idx="4294967295"/>
          </p:nvPr>
        </p:nvPicPr>
        <p:blipFill>
          <a:blip r:embed="rId2"/>
          <a:stretch>
            <a:fillRect/>
          </a:stretch>
        </p:blipFill>
        <p:spPr>
          <a:xfrm>
            <a:off x="87682" y="1954213"/>
            <a:ext cx="5236289" cy="4164217"/>
          </a:xfrm>
          <a:prstGeom prst="rect">
            <a:avLst/>
          </a:prstGeom>
        </p:spPr>
      </p:pic>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dirty="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dirty="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879689" y="2279563"/>
            <a:ext cx="4222064" cy="954107"/>
          </a:xfrm>
          <a:prstGeom prst="rect">
            <a:avLst/>
          </a:prstGeom>
          <a:noFill/>
        </p:spPr>
        <p:txBody>
          <a:bodyPr wrap="square" lIns="91440" tIns="45720" rIns="91440" bIns="45720" rtlCol="0" anchor="t">
            <a:spAutoFit/>
          </a:bodyPr>
          <a:lstStyle/>
          <a:p>
            <a:r>
              <a:rPr lang="en-US" sz="2800" b="1" dirty="0"/>
              <a:t>What changes do you suggest?</a:t>
            </a:r>
            <a:endParaRPr lang="en-US" sz="2800" b="1">
              <a:cs typeface="Calibri"/>
            </a:endParaRPr>
          </a:p>
        </p:txBody>
      </p:sp>
    </p:spTree>
    <p:extLst>
      <p:ext uri="{BB962C8B-B14F-4D97-AF65-F5344CB8AC3E}">
        <p14:creationId xmlns:p14="http://schemas.microsoft.com/office/powerpoint/2010/main" val="79495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dirty="0">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a:normAutofit lnSpcReduction="10000"/>
          </a:bodyPr>
          <a:lstStyle/>
          <a:p>
            <a:pPr marL="0" indent="0">
              <a:buNone/>
            </a:pPr>
            <a:endParaRPr lang="en-US" sz="2000" dirty="0">
              <a:solidFill>
                <a:schemeClr val="tx1"/>
              </a:solidFill>
            </a:endParaRPr>
          </a:p>
          <a:p>
            <a:pPr marL="0" indent="0">
              <a:buNone/>
            </a:pPr>
            <a:r>
              <a:rPr lang="en-US" b="1" dirty="0"/>
              <a:t>Title I Schools:</a:t>
            </a:r>
            <a:r>
              <a:rPr lang="en-US" dirty="0"/>
              <a:t> </a:t>
            </a:r>
          </a:p>
          <a:p>
            <a:pPr marL="0" indent="0">
              <a:buNone/>
            </a:pPr>
            <a:r>
              <a:rPr lang="en-US" dirty="0"/>
              <a:t>The school parents and family engagement policy must describe how the school will:</a:t>
            </a:r>
          </a:p>
          <a:p>
            <a:r>
              <a:rPr lang="en-US" dirty="0"/>
              <a:t>Convene an annual meeting, at a convenient time to which all parents of low-income students are invited and encouraged to attend, to </a:t>
            </a:r>
            <a:r>
              <a:rPr lang="en-US" u="sng" dirty="0">
                <a:hlinkClick r:id="rId2"/>
              </a:rPr>
              <a:t>inform parents</a:t>
            </a:r>
            <a:r>
              <a:rPr lang="en-US" dirty="0"/>
              <a:t> that their school receives Title I funds, that these funds come with requirements, and that parents have a right to be involved;</a:t>
            </a:r>
          </a:p>
          <a:p>
            <a:r>
              <a:rPr lang="en-US" dirty="0"/>
              <a:t>Offer a flexible number of engagement </a:t>
            </a:r>
            <a:r>
              <a:rPr lang="en-US" u="sng" dirty="0">
                <a:hlinkClick r:id="rId3"/>
              </a:rPr>
              <a:t>meetings</a:t>
            </a:r>
            <a:r>
              <a:rPr lang="en-US" dirty="0"/>
              <a:t> at convenient times for families (for which the school may provide transportation, child care, or home visits using Title I funds);</a:t>
            </a:r>
          </a:p>
          <a:p>
            <a:r>
              <a:rPr lang="en-US" dirty="0"/>
              <a:t>Provide parents and families with:​</a:t>
            </a:r>
          </a:p>
          <a:p>
            <a:pPr lvl="1"/>
            <a:r>
              <a:rPr lang="en-US" dirty="0"/>
              <a:t>Information about Title I-funded programs;</a:t>
            </a:r>
          </a:p>
          <a:p>
            <a:pPr lvl="1"/>
            <a:r>
              <a:rPr lang="en-US" dirty="0"/>
              <a:t>An explanation of the curriculum and achievement levels the school uses; and</a:t>
            </a:r>
          </a:p>
          <a:p>
            <a:pPr lvl="1"/>
            <a:r>
              <a:rPr lang="en-US" dirty="0"/>
              <a:t>If requested, opportunities for regular meetings to participate in decisions relating to the education of their student.</a:t>
            </a:r>
          </a:p>
          <a:p>
            <a:pPr algn="ctr"/>
            <a:endParaRPr lang="en-US" dirty="0"/>
          </a:p>
          <a:p>
            <a:endParaRPr lang="en-US" dirty="0"/>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solidFill>
                <a:schemeClr val="bg1"/>
              </a:solidFill>
              <a:cs typeface="Calibri"/>
            </a:endParaRPr>
          </a:p>
          <a:p>
            <a:pPr marL="0" indent="0" algn="ctr">
              <a:buNone/>
            </a:pPr>
            <a:r>
              <a:rPr lang="en-US" sz="3200" b="1" dirty="0">
                <a:solidFill>
                  <a:schemeClr val="bg1"/>
                </a:solidFill>
                <a:cs typeface="Calibri"/>
              </a:rPr>
              <a:t>SCHOOL PARENT AND FAMILY ENGAGEMENT POLICY</a:t>
            </a:r>
            <a:endParaRPr lang="en-US" sz="3200" b="1" dirty="0"/>
          </a:p>
          <a:p>
            <a:endParaRPr lang="en-US" dirty="0">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dirty="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3563113" y="6179662"/>
            <a:ext cx="100592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sp>
        <p:nvSpPr>
          <p:cNvPr id="12" name="Rectangle 11">
            <a:extLst>
              <a:ext uri="{FF2B5EF4-FFF2-40B4-BE49-F238E27FC236}">
                <a16:creationId xmlns:a16="http://schemas.microsoft.com/office/drawing/2014/main" id="{1EFA2247-8F66-44D5-8068-578827CB1567}"/>
              </a:ext>
            </a:extLst>
          </p:cNvPr>
          <p:cNvSpPr/>
          <p:nvPr/>
        </p:nvSpPr>
        <p:spPr>
          <a:xfrm>
            <a:off x="204216" y="1712252"/>
            <a:ext cx="4215706" cy="646331"/>
          </a:xfrm>
          <a:prstGeom prst="rect">
            <a:avLst/>
          </a:prstGeom>
        </p:spPr>
        <p:txBody>
          <a:bodyPr wrap="none">
            <a:spAutoFit/>
          </a:bodyPr>
          <a:lstStyle/>
          <a:p>
            <a:r>
              <a:rPr lang="en-US" b="1" dirty="0">
                <a:latin typeface="Times New Roman" panose="02020603050405020304" pitchFamily="18" charset="0"/>
              </a:rPr>
              <a:t>CREATION OF COMPACT &amp; POLICY</a:t>
            </a:r>
            <a:endParaRPr lang="en-US" dirty="0"/>
          </a:p>
          <a:p>
            <a:r>
              <a:rPr lang="en-US" dirty="0">
                <a:latin typeface="Times New Roman" panose="02020603050405020304" pitchFamily="18" charset="0"/>
              </a:rPr>
              <a:t> </a:t>
            </a:r>
            <a:endParaRPr lang="en-US" dirty="0"/>
          </a:p>
        </p:txBody>
      </p:sp>
      <p:sp>
        <p:nvSpPr>
          <p:cNvPr id="14" name="Rectangle 13">
            <a:extLst>
              <a:ext uri="{FF2B5EF4-FFF2-40B4-BE49-F238E27FC236}">
                <a16:creationId xmlns:a16="http://schemas.microsoft.com/office/drawing/2014/main" id="{B18D9BF7-6C2E-466D-99D9-7B7679741212}"/>
              </a:ext>
            </a:extLst>
          </p:cNvPr>
          <p:cNvSpPr/>
          <p:nvPr/>
        </p:nvSpPr>
        <p:spPr>
          <a:xfrm>
            <a:off x="204216" y="2342145"/>
            <a:ext cx="3358897" cy="2585323"/>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rPr>
              <a:t>jointly develop </a:t>
            </a:r>
          </a:p>
          <a:p>
            <a:pPr marL="285750" indent="-285750">
              <a:buFont typeface="Arial" panose="020B0604020202020204" pitchFamily="34" charset="0"/>
              <a:buChar char="•"/>
            </a:pPr>
            <a:r>
              <a:rPr lang="en-US" dirty="0">
                <a:latin typeface="Times New Roman" panose="02020603050405020304" pitchFamily="18" charset="0"/>
              </a:rPr>
              <a:t>outline how parents, the school faculty and staff, and students will share the responsibility for improved student academic achievement.</a:t>
            </a:r>
          </a:p>
          <a:p>
            <a:pPr marL="285750" indent="-285750">
              <a:buFont typeface="Arial" panose="020B0604020202020204" pitchFamily="34" charset="0"/>
              <a:buChar char="•"/>
            </a:pPr>
            <a:r>
              <a:rPr lang="en-US" dirty="0">
                <a:latin typeface="Times New Roman" panose="02020603050405020304" pitchFamily="18" charset="0"/>
              </a:rPr>
              <a:t>build and develop a partnership to assist students in their academic achievement. </a:t>
            </a:r>
            <a:endParaRPr lang="en-US" dirty="0"/>
          </a:p>
        </p:txBody>
      </p:sp>
      <p:sp>
        <p:nvSpPr>
          <p:cNvPr id="15" name="Rectangle 14">
            <a:extLst>
              <a:ext uri="{FF2B5EF4-FFF2-40B4-BE49-F238E27FC236}">
                <a16:creationId xmlns:a16="http://schemas.microsoft.com/office/drawing/2014/main" id="{AD9351C5-9A48-4686-8C7C-134CF7F97AD6}"/>
              </a:ext>
            </a:extLst>
          </p:cNvPr>
          <p:cNvSpPr/>
          <p:nvPr/>
        </p:nvSpPr>
        <p:spPr>
          <a:xfrm>
            <a:off x="5677747" y="1655347"/>
            <a:ext cx="6096000" cy="4524315"/>
          </a:xfrm>
          <a:prstGeom prst="rect">
            <a:avLst/>
          </a:prstGeom>
        </p:spPr>
        <p:txBody>
          <a:bodyPr>
            <a:spAutoFit/>
          </a:bodyPr>
          <a:lstStyle/>
          <a:p>
            <a:pPr fontAlgn="base">
              <a:buFont typeface="Arial" panose="020B0604020202020204" pitchFamily="34" charset="0"/>
              <a:buChar char="•"/>
            </a:pPr>
            <a:r>
              <a:rPr lang="en-US" dirty="0">
                <a:solidFill>
                  <a:srgbClr val="000000"/>
                </a:solidFill>
                <a:latin typeface="Times New Roman" panose="02020603050405020304" pitchFamily="18" charset="0"/>
              </a:rPr>
              <a:t>An invitation to attend the Annual Title I Parent Forum will be sent to parents during the spring of each academic school year. </a:t>
            </a:r>
          </a:p>
          <a:p>
            <a:pPr fontAlgn="base">
              <a:buFont typeface="Arial" panose="020B0604020202020204" pitchFamily="34" charset="0"/>
              <a:buChar char="•"/>
            </a:pPr>
            <a:r>
              <a:rPr lang="en-US" dirty="0">
                <a:solidFill>
                  <a:srgbClr val="000000"/>
                </a:solidFill>
                <a:latin typeface="Times New Roman" panose="02020603050405020304" pitchFamily="18" charset="0"/>
              </a:rPr>
              <a:t>Multiple meetings will be held by the Title I Parent Designee throughout the school year with flexibility in parent scheduling. </a:t>
            </a:r>
          </a:p>
          <a:p>
            <a:pPr fontAlgn="base">
              <a:buFont typeface="Arial" panose="020B0604020202020204" pitchFamily="34" charset="0"/>
              <a:buChar char="•"/>
            </a:pPr>
            <a:r>
              <a:rPr lang="en-US" dirty="0">
                <a:solidFill>
                  <a:srgbClr val="000000"/>
                </a:solidFill>
                <a:latin typeface="Times New Roman" panose="02020603050405020304" pitchFamily="18" charset="0"/>
              </a:rPr>
              <a:t>School Compacts/School Policy will be drafted by parents in attendance at the scheduled meetings. </a:t>
            </a:r>
          </a:p>
          <a:p>
            <a:pPr fontAlgn="base">
              <a:buFont typeface="Arial" panose="020B0604020202020204" pitchFamily="34" charset="0"/>
              <a:buChar char="•"/>
            </a:pPr>
            <a:r>
              <a:rPr lang="en-US" dirty="0">
                <a:solidFill>
                  <a:srgbClr val="000000"/>
                </a:solidFill>
                <a:latin typeface="Times New Roman" panose="02020603050405020304" pitchFamily="18" charset="0"/>
              </a:rPr>
              <a:t>The drafts will be updated based on feedback from teachers, the school leadership team, and the stakeholders. </a:t>
            </a:r>
          </a:p>
          <a:p>
            <a:pPr fontAlgn="base">
              <a:buFont typeface="Arial" panose="020B0604020202020204" pitchFamily="34" charset="0"/>
              <a:buChar char="•"/>
            </a:pPr>
            <a:r>
              <a:rPr lang="en-US" dirty="0">
                <a:solidFill>
                  <a:srgbClr val="000000"/>
                </a:solidFill>
                <a:latin typeface="Times New Roman" panose="02020603050405020304" pitchFamily="18" charset="0"/>
              </a:rPr>
              <a:t>The draft will be reviewed by the Title I Program Coordinator and feedback will be provided. </a:t>
            </a:r>
          </a:p>
          <a:p>
            <a:pPr fontAlgn="base">
              <a:buFont typeface="Arial" panose="020B0604020202020204" pitchFamily="34" charset="0"/>
              <a:buChar char="•"/>
            </a:pPr>
            <a:r>
              <a:rPr lang="en-US" dirty="0">
                <a:solidFill>
                  <a:srgbClr val="000000"/>
                </a:solidFill>
                <a:latin typeface="Times New Roman" panose="02020603050405020304" pitchFamily="18" charset="0"/>
              </a:rPr>
              <a:t>A final documents with additions and corrections will be submitted to the District Title I office, posted on the school website, and sent home with all students to serve as an agreement between the school, parents, and students of the shared responsibility in continued progress of student academic achievement.  </a:t>
            </a:r>
          </a:p>
        </p:txBody>
      </p:sp>
    </p:spTree>
    <p:extLst>
      <p:ext uri="{BB962C8B-B14F-4D97-AF65-F5344CB8AC3E}">
        <p14:creationId xmlns:p14="http://schemas.microsoft.com/office/powerpoint/2010/main" val="279483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dirty="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4535424" y="6334780"/>
            <a:ext cx="100592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3" name="Picture 2">
            <a:extLst>
              <a:ext uri="{FF2B5EF4-FFF2-40B4-BE49-F238E27FC236}">
                <a16:creationId xmlns:a16="http://schemas.microsoft.com/office/drawing/2014/main" id="{468A98CC-D068-452F-9E9E-4B66FB843D54}"/>
              </a:ext>
            </a:extLst>
          </p:cNvPr>
          <p:cNvPicPr>
            <a:picLocks noChangeAspect="1"/>
          </p:cNvPicPr>
          <p:nvPr/>
        </p:nvPicPr>
        <p:blipFill>
          <a:blip r:embed="rId2"/>
          <a:stretch>
            <a:fillRect/>
          </a:stretch>
        </p:blipFill>
        <p:spPr>
          <a:xfrm>
            <a:off x="4291441" y="1467726"/>
            <a:ext cx="4242960" cy="1073452"/>
          </a:xfrm>
          <a:prstGeom prst="rect">
            <a:avLst/>
          </a:prstGeom>
        </p:spPr>
      </p:pic>
      <p:sp>
        <p:nvSpPr>
          <p:cNvPr id="6" name="Rectangle 5">
            <a:extLst>
              <a:ext uri="{FF2B5EF4-FFF2-40B4-BE49-F238E27FC236}">
                <a16:creationId xmlns:a16="http://schemas.microsoft.com/office/drawing/2014/main" id="{485ABFFA-D41A-42B2-80E5-57C659646D61}"/>
              </a:ext>
            </a:extLst>
          </p:cNvPr>
          <p:cNvSpPr/>
          <p:nvPr/>
        </p:nvSpPr>
        <p:spPr>
          <a:xfrm>
            <a:off x="497392" y="2650185"/>
            <a:ext cx="3296800" cy="369332"/>
          </a:xfrm>
          <a:prstGeom prst="rect">
            <a:avLst/>
          </a:prstGeom>
        </p:spPr>
        <p:txBody>
          <a:bodyPr wrap="none">
            <a:spAutoFit/>
          </a:bodyPr>
          <a:lstStyle/>
          <a:p>
            <a:r>
              <a:rPr lang="en-US" b="1" dirty="0">
                <a:latin typeface="Times New Roman" panose="02020603050405020304" pitchFamily="18" charset="0"/>
              </a:rPr>
              <a:t>ANNUAL TITLE I MEETING</a:t>
            </a:r>
            <a:r>
              <a:rPr lang="en-US" dirty="0">
                <a:latin typeface="Times New Roman" panose="02020603050405020304" pitchFamily="18" charset="0"/>
              </a:rPr>
              <a:t> </a:t>
            </a:r>
            <a:endParaRPr lang="en-US" dirty="0"/>
          </a:p>
        </p:txBody>
      </p:sp>
      <p:sp>
        <p:nvSpPr>
          <p:cNvPr id="9" name="Rectangle 8">
            <a:extLst>
              <a:ext uri="{FF2B5EF4-FFF2-40B4-BE49-F238E27FC236}">
                <a16:creationId xmlns:a16="http://schemas.microsoft.com/office/drawing/2014/main" id="{F03D665C-4316-4DBA-BF64-F9354F058635}"/>
              </a:ext>
            </a:extLst>
          </p:cNvPr>
          <p:cNvSpPr/>
          <p:nvPr/>
        </p:nvSpPr>
        <p:spPr>
          <a:xfrm>
            <a:off x="54864" y="2986168"/>
            <a:ext cx="11881104" cy="646331"/>
          </a:xfrm>
          <a:prstGeom prst="rect">
            <a:avLst/>
          </a:prstGeom>
        </p:spPr>
        <p:txBody>
          <a:bodyPr wrap="square">
            <a:spAutoFit/>
          </a:bodyPr>
          <a:lstStyle/>
          <a:p>
            <a:r>
              <a:rPr lang="en-US" dirty="0">
                <a:latin typeface="Times New Roman" panose="02020603050405020304" pitchFamily="18" charset="0"/>
              </a:rPr>
              <a:t>We will inform them about the school’s Title I program, the nature of the Title I program, the parents’ requirements, the school parent and family engagement policy, the school-wide plan, and the school-parent compact.  </a:t>
            </a:r>
            <a:endParaRPr lang="en-US" dirty="0"/>
          </a:p>
        </p:txBody>
      </p:sp>
      <p:sp>
        <p:nvSpPr>
          <p:cNvPr id="10" name="Rectangle 9">
            <a:extLst>
              <a:ext uri="{FF2B5EF4-FFF2-40B4-BE49-F238E27FC236}">
                <a16:creationId xmlns:a16="http://schemas.microsoft.com/office/drawing/2014/main" id="{94FE68F2-1442-4D66-87E1-3A6678FFB281}"/>
              </a:ext>
            </a:extLst>
          </p:cNvPr>
          <p:cNvSpPr/>
          <p:nvPr/>
        </p:nvSpPr>
        <p:spPr>
          <a:xfrm>
            <a:off x="121776" y="3690473"/>
            <a:ext cx="9564767" cy="1754326"/>
          </a:xfrm>
          <a:prstGeom prst="rect">
            <a:avLst/>
          </a:prstGeom>
        </p:spPr>
        <p:txBody>
          <a:bodyPr wrap="square">
            <a:spAutoFit/>
          </a:bodyPr>
          <a:lstStyle/>
          <a:p>
            <a:pPr fontAlgn="base">
              <a:buFont typeface="Arial" panose="020B0604020202020204" pitchFamily="34" charset="0"/>
              <a:buChar char="•"/>
            </a:pPr>
            <a:r>
              <a:rPr lang="en-US" dirty="0">
                <a:solidFill>
                  <a:srgbClr val="000000"/>
                </a:solidFill>
                <a:latin typeface="Times New Roman" panose="02020603050405020304" pitchFamily="18" charset="0"/>
              </a:rPr>
              <a:t>Annual District Title I Meeting </a:t>
            </a:r>
          </a:p>
          <a:p>
            <a:pPr fontAlgn="base">
              <a:buFont typeface="Arial" panose="020B0604020202020204" pitchFamily="34" charset="0"/>
              <a:buChar char="•"/>
            </a:pPr>
            <a:r>
              <a:rPr lang="en-US" dirty="0">
                <a:solidFill>
                  <a:srgbClr val="000000"/>
                </a:solidFill>
                <a:latin typeface="Times New Roman" panose="02020603050405020304" pitchFamily="18" charset="0"/>
              </a:rPr>
              <a:t>Volunteer Workshop </a:t>
            </a:r>
          </a:p>
          <a:p>
            <a:pPr fontAlgn="base">
              <a:buFont typeface="Arial" panose="020B0604020202020204" pitchFamily="34" charset="0"/>
              <a:buChar char="•"/>
            </a:pPr>
            <a:r>
              <a:rPr lang="en-US" dirty="0">
                <a:solidFill>
                  <a:srgbClr val="000000"/>
                </a:solidFill>
                <a:latin typeface="Times New Roman" panose="02020603050405020304" pitchFamily="18" charset="0"/>
              </a:rPr>
              <a:t>Parent Teacher Conferences </a:t>
            </a:r>
          </a:p>
          <a:p>
            <a:pPr fontAlgn="base">
              <a:buFont typeface="Arial" panose="020B0604020202020204" pitchFamily="34" charset="0"/>
              <a:buChar char="•"/>
            </a:pPr>
            <a:r>
              <a:rPr lang="en-US" dirty="0">
                <a:solidFill>
                  <a:srgbClr val="000000"/>
                </a:solidFill>
                <a:latin typeface="Times New Roman" panose="02020603050405020304" pitchFamily="18" charset="0"/>
              </a:rPr>
              <a:t>Communication with Parents via flyers, text messages, email, website, and/or marquee </a:t>
            </a:r>
          </a:p>
          <a:p>
            <a:pPr fontAlgn="base">
              <a:buFont typeface="Arial" panose="020B0604020202020204" pitchFamily="34" charset="0"/>
              <a:buChar char="•"/>
            </a:pPr>
            <a:r>
              <a:rPr lang="en-US" dirty="0">
                <a:solidFill>
                  <a:srgbClr val="000000"/>
                </a:solidFill>
                <a:latin typeface="Times New Roman" panose="02020603050405020304" pitchFamily="18" charset="0"/>
              </a:rPr>
              <a:t>Georgia Milestones Training  </a:t>
            </a:r>
          </a:p>
          <a:p>
            <a:pPr fontAlgn="base">
              <a:buFont typeface="Arial" panose="020B0604020202020204" pitchFamily="34" charset="0"/>
              <a:buChar char="•"/>
            </a:pPr>
            <a:r>
              <a:rPr lang="en-US" dirty="0">
                <a:solidFill>
                  <a:srgbClr val="000000"/>
                </a:solidFill>
                <a:latin typeface="Times New Roman" panose="02020603050405020304" pitchFamily="18" charset="0"/>
              </a:rPr>
              <a:t>Parent and Child Time Monthly Meetings </a:t>
            </a:r>
          </a:p>
        </p:txBody>
      </p:sp>
    </p:spTree>
    <p:extLst>
      <p:ext uri="{BB962C8B-B14F-4D97-AF65-F5344CB8AC3E}">
        <p14:creationId xmlns:p14="http://schemas.microsoft.com/office/powerpoint/2010/main" val="4047576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dirty="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4535424" y="6334780"/>
            <a:ext cx="100592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sp>
        <p:nvSpPr>
          <p:cNvPr id="5" name="Rectangle 4">
            <a:extLst>
              <a:ext uri="{FF2B5EF4-FFF2-40B4-BE49-F238E27FC236}">
                <a16:creationId xmlns:a16="http://schemas.microsoft.com/office/drawing/2014/main" id="{1C4F843F-DBD4-4C59-BE1D-13D44839FB96}"/>
              </a:ext>
            </a:extLst>
          </p:cNvPr>
          <p:cNvSpPr/>
          <p:nvPr/>
        </p:nvSpPr>
        <p:spPr>
          <a:xfrm>
            <a:off x="3188208" y="1451500"/>
            <a:ext cx="6096000" cy="5078313"/>
          </a:xfrm>
          <a:prstGeom prst="rect">
            <a:avLst/>
          </a:prstGeom>
        </p:spPr>
        <p:txBody>
          <a:bodyPr>
            <a:spAutoFit/>
          </a:bodyPr>
          <a:lstStyle/>
          <a:p>
            <a:pPr fontAlgn="base"/>
            <a:r>
              <a:rPr lang="en-US" dirty="0">
                <a:solidFill>
                  <a:srgbClr val="000000"/>
                </a:solidFill>
                <a:latin typeface="Times New Roman" panose="02020603050405020304" pitchFamily="18" charset="0"/>
              </a:rPr>
              <a:t> </a:t>
            </a:r>
            <a:endParaRPr lang="en-US" dirty="0">
              <a:solidFill>
                <a:srgbClr val="000000"/>
              </a:solidFill>
              <a:latin typeface="Segoe UI" panose="020B0502040204020203" pitchFamily="34" charset="0"/>
            </a:endParaRPr>
          </a:p>
          <a:p>
            <a:pPr algn="ctr" fontAlgn="base"/>
            <a:r>
              <a:rPr lang="en-US" b="1" dirty="0">
                <a:solidFill>
                  <a:srgbClr val="000000"/>
                </a:solidFill>
                <a:latin typeface="Times New Roman" panose="02020603050405020304" pitchFamily="18" charset="0"/>
              </a:rPr>
              <a:t>RESERVATION OF FUNDS</a:t>
            </a:r>
            <a:r>
              <a:rPr lang="en-US" dirty="0">
                <a:solidFill>
                  <a:srgbClr val="000000"/>
                </a:solidFill>
                <a:latin typeface="Times New Roman" panose="02020603050405020304" pitchFamily="18" charset="0"/>
              </a:rPr>
              <a:t> </a:t>
            </a:r>
            <a:endParaRPr lang="en-US" dirty="0">
              <a:solidFill>
                <a:srgbClr val="000000"/>
              </a:solidFill>
              <a:latin typeface="Segoe UI" panose="020B0502040204020203" pitchFamily="34" charset="0"/>
            </a:endParaRPr>
          </a:p>
          <a:p>
            <a:pPr algn="ctr" fontAlgn="base"/>
            <a:r>
              <a:rPr lang="en-US" dirty="0">
                <a:solidFill>
                  <a:srgbClr val="000000"/>
                </a:solidFill>
                <a:latin typeface="Times New Roman" panose="02020603050405020304" pitchFamily="18" charset="0"/>
              </a:rPr>
              <a:t> </a:t>
            </a:r>
            <a:endParaRPr lang="en-US" dirty="0">
              <a:solidFill>
                <a:srgbClr val="000000"/>
              </a:solidFill>
              <a:latin typeface="Segoe UI" panose="020B0502040204020203" pitchFamily="34" charset="0"/>
            </a:endParaRPr>
          </a:p>
          <a:p>
            <a:pPr fontAlgn="base"/>
            <a:r>
              <a:rPr lang="en-US" dirty="0">
                <a:solidFill>
                  <a:srgbClr val="000000"/>
                </a:solidFill>
                <a:latin typeface="Times New Roman" panose="02020603050405020304" pitchFamily="18" charset="0"/>
              </a:rPr>
              <a:t>If applicable, </a:t>
            </a:r>
            <a:r>
              <a:rPr lang="en-US" b="1" u="sng" dirty="0">
                <a:solidFill>
                  <a:srgbClr val="000000"/>
                </a:solidFill>
                <a:latin typeface="Times New Roman" panose="02020603050405020304" pitchFamily="18" charset="0"/>
              </a:rPr>
              <a:t>W.S. Hornsby Middle School </a:t>
            </a:r>
            <a:r>
              <a:rPr lang="en-US" dirty="0">
                <a:solidFill>
                  <a:srgbClr val="000000"/>
                </a:solidFill>
                <a:latin typeface="Times New Roman" panose="02020603050405020304" pitchFamily="18" charset="0"/>
              </a:rPr>
              <a:t>will take the following actions to involve the parents of children served in Title I, Part A schools in decisions about how the one percent of Title I, Part A funds reserved for parent and family engagement is spent by: </a:t>
            </a:r>
            <a:endParaRPr lang="en-US" dirty="0">
              <a:solidFill>
                <a:srgbClr val="000000"/>
              </a:solidFill>
              <a:latin typeface="Segoe UI" panose="020B0502040204020203" pitchFamily="34" charset="0"/>
            </a:endParaRPr>
          </a:p>
          <a:p>
            <a:pPr fontAlgn="base"/>
            <a:r>
              <a:rPr lang="en-US" dirty="0">
                <a:solidFill>
                  <a:srgbClr val="000000"/>
                </a:solidFill>
                <a:latin typeface="Times New Roman" panose="02020603050405020304" pitchFamily="18" charset="0"/>
              </a:rPr>
              <a:t> </a:t>
            </a:r>
            <a:endParaRPr lang="en-US" dirty="0">
              <a:solidFill>
                <a:srgbClr val="000000"/>
              </a:solidFill>
              <a:latin typeface="Segoe UI" panose="020B0502040204020203" pitchFamily="34" charset="0"/>
            </a:endParaRPr>
          </a:p>
          <a:p>
            <a:pPr fontAlgn="base">
              <a:buFont typeface="Arial" panose="020B0604020202020204" pitchFamily="34" charset="0"/>
              <a:buChar char="•"/>
            </a:pPr>
            <a:r>
              <a:rPr lang="en-US" dirty="0">
                <a:solidFill>
                  <a:srgbClr val="000000"/>
                </a:solidFill>
                <a:latin typeface="Times New Roman" panose="02020603050405020304" pitchFamily="18" charset="0"/>
              </a:rPr>
              <a:t>Celebrating monthly academic achievement, I-Ready improvements in Reading and Math by having small celebrations with students and their families utilizing various methods of praise; </a:t>
            </a:r>
          </a:p>
          <a:p>
            <a:pPr fontAlgn="base">
              <a:buFont typeface="Arial" panose="020B0604020202020204" pitchFamily="34" charset="0"/>
              <a:buChar char="•"/>
            </a:pPr>
            <a:r>
              <a:rPr lang="en-US" dirty="0">
                <a:solidFill>
                  <a:srgbClr val="000000"/>
                </a:solidFill>
                <a:latin typeface="Times New Roman" panose="02020603050405020304" pitchFamily="18" charset="0"/>
              </a:rPr>
              <a:t>Ongoing training opportunities for faculty and staff, parent designee, parents, and administration; </a:t>
            </a:r>
          </a:p>
          <a:p>
            <a:pPr fontAlgn="base">
              <a:buFont typeface="Arial" panose="020B0604020202020204" pitchFamily="34" charset="0"/>
              <a:buChar char="•"/>
            </a:pPr>
            <a:r>
              <a:rPr lang="en-US" dirty="0">
                <a:solidFill>
                  <a:srgbClr val="000000"/>
                </a:solidFill>
                <a:latin typeface="Times New Roman" panose="02020603050405020304" pitchFamily="18" charset="0"/>
              </a:rPr>
              <a:t>Monthly training session on active parenting; </a:t>
            </a:r>
          </a:p>
          <a:p>
            <a:pPr fontAlgn="base">
              <a:buFont typeface="Arial" panose="020B0604020202020204" pitchFamily="34" charset="0"/>
              <a:buChar char="•"/>
            </a:pPr>
            <a:r>
              <a:rPr lang="en-US" dirty="0">
                <a:solidFill>
                  <a:srgbClr val="000000"/>
                </a:solidFill>
                <a:latin typeface="Times New Roman" panose="02020603050405020304" pitchFamily="18" charset="0"/>
              </a:rPr>
              <a:t>Making printing services in the parent center accessible to parents;</a:t>
            </a:r>
          </a:p>
        </p:txBody>
      </p:sp>
    </p:spTree>
    <p:extLst>
      <p:ext uri="{BB962C8B-B14F-4D97-AF65-F5344CB8AC3E}">
        <p14:creationId xmlns:p14="http://schemas.microsoft.com/office/powerpoint/2010/main" val="126127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dirty="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3846576" y="6306002"/>
            <a:ext cx="100592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sp>
        <p:nvSpPr>
          <p:cNvPr id="3" name="Rectangle 2">
            <a:extLst>
              <a:ext uri="{FF2B5EF4-FFF2-40B4-BE49-F238E27FC236}">
                <a16:creationId xmlns:a16="http://schemas.microsoft.com/office/drawing/2014/main" id="{5802E08C-6188-42FD-826E-63B33CA12E50}"/>
              </a:ext>
            </a:extLst>
          </p:cNvPr>
          <p:cNvSpPr/>
          <p:nvPr/>
        </p:nvSpPr>
        <p:spPr>
          <a:xfrm>
            <a:off x="148411" y="1514994"/>
            <a:ext cx="3394006" cy="369332"/>
          </a:xfrm>
          <a:prstGeom prst="rect">
            <a:avLst/>
          </a:prstGeom>
        </p:spPr>
        <p:txBody>
          <a:bodyPr wrap="none">
            <a:spAutoFit/>
          </a:bodyPr>
          <a:lstStyle/>
          <a:p>
            <a:r>
              <a:rPr lang="en-US" b="1" dirty="0">
                <a:solidFill>
                  <a:srgbClr val="000000"/>
                </a:solidFill>
              </a:rPr>
              <a:t>BUILDING CAPACITY OF PARENTS</a:t>
            </a:r>
            <a:r>
              <a:rPr lang="en-US" dirty="0">
                <a:solidFill>
                  <a:srgbClr val="000000"/>
                </a:solidFill>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A0DD197A-8179-47E7-B29A-DAF2B8527CC5}"/>
              </a:ext>
            </a:extLst>
          </p:cNvPr>
          <p:cNvSpPr/>
          <p:nvPr/>
        </p:nvSpPr>
        <p:spPr>
          <a:xfrm>
            <a:off x="60960" y="1884994"/>
            <a:ext cx="4322064" cy="3970318"/>
          </a:xfrm>
          <a:prstGeom prst="rect">
            <a:avLst/>
          </a:prstGeom>
        </p:spPr>
        <p:txBody>
          <a:bodyPr wrap="square">
            <a:spAutoFit/>
          </a:bodyPr>
          <a:lstStyle/>
          <a:p>
            <a:pPr fontAlgn="base">
              <a:buFont typeface="Arial" panose="020B0604020202020204" pitchFamily="34" charset="0"/>
              <a:buChar char="•"/>
            </a:pPr>
            <a:r>
              <a:rPr lang="en-US" dirty="0">
                <a:solidFill>
                  <a:srgbClr val="000000"/>
                </a:solidFill>
              </a:rPr>
              <a:t>Providing parents with a description and explanation of the curriculum in use at the school, the forms of academic assessments used to measure student progress, and the achievement levels of the challenging State academic standards; </a:t>
            </a:r>
          </a:p>
          <a:p>
            <a:pPr fontAlgn="base">
              <a:buFont typeface="Arial" panose="020B0604020202020204" pitchFamily="34" charset="0"/>
              <a:buChar char="•"/>
            </a:pPr>
            <a:endParaRPr lang="en-US" dirty="0">
              <a:solidFill>
                <a:srgbClr val="000000"/>
              </a:solidFill>
            </a:endParaRPr>
          </a:p>
          <a:p>
            <a:pPr fontAlgn="base">
              <a:buFont typeface="Arial" panose="020B0604020202020204" pitchFamily="34" charset="0"/>
              <a:buChar char="•"/>
            </a:pPr>
            <a:r>
              <a:rPr lang="en-US" dirty="0">
                <a:solidFill>
                  <a:srgbClr val="000000"/>
                </a:solidFill>
              </a:rPr>
              <a:t>Materials and training to help parents to work with their child to improve their child’s achievement, such as literacy training and using technology (including education about the harms of copyright piracy), as appropriate, to foster parent and family engagement;</a:t>
            </a:r>
            <a:r>
              <a:rPr lang="en-US" dirty="0">
                <a:solidFill>
                  <a:srgbClr val="000000"/>
                </a:solidFill>
                <a:latin typeface="Times New Roman" panose="02020603050405020304" pitchFamily="18" charset="0"/>
              </a:rPr>
              <a:t> </a:t>
            </a:r>
          </a:p>
        </p:txBody>
      </p:sp>
      <p:sp>
        <p:nvSpPr>
          <p:cNvPr id="7" name="Rectangle 6">
            <a:extLst>
              <a:ext uri="{FF2B5EF4-FFF2-40B4-BE49-F238E27FC236}">
                <a16:creationId xmlns:a16="http://schemas.microsoft.com/office/drawing/2014/main" id="{EAB907B4-345A-43E1-9D8F-C611A4BAB1B0}"/>
              </a:ext>
            </a:extLst>
          </p:cNvPr>
          <p:cNvSpPr/>
          <p:nvPr/>
        </p:nvSpPr>
        <p:spPr>
          <a:xfrm>
            <a:off x="8018346" y="2036732"/>
            <a:ext cx="4322065" cy="3139321"/>
          </a:xfrm>
          <a:prstGeom prst="rect">
            <a:avLst/>
          </a:prstGeom>
        </p:spPr>
        <p:txBody>
          <a:bodyPr wrap="square">
            <a:spAutoFit/>
          </a:bodyPr>
          <a:lstStyle/>
          <a:p>
            <a:pPr fontAlgn="base"/>
            <a:r>
              <a:rPr lang="en-US" dirty="0">
                <a:solidFill>
                  <a:srgbClr val="000000"/>
                </a:solidFill>
              </a:rPr>
              <a:t>Providing assistance to parents of participating children, as appropriate, in understanding topics such as the following: </a:t>
            </a:r>
          </a:p>
          <a:p>
            <a:pPr fontAlgn="base">
              <a:buFont typeface="Arial" panose="020B0604020202020204" pitchFamily="34" charset="0"/>
              <a:buChar char="•"/>
            </a:pPr>
            <a:r>
              <a:rPr lang="en-US" dirty="0">
                <a:solidFill>
                  <a:srgbClr val="000000"/>
                </a:solidFill>
              </a:rPr>
              <a:t>The challenging State’s academic standards; </a:t>
            </a:r>
          </a:p>
          <a:p>
            <a:pPr fontAlgn="base">
              <a:buFont typeface="Arial" panose="020B0604020202020204" pitchFamily="34" charset="0"/>
              <a:buChar char="•"/>
            </a:pPr>
            <a:r>
              <a:rPr lang="en-US" dirty="0">
                <a:solidFill>
                  <a:srgbClr val="000000"/>
                </a:solidFill>
              </a:rPr>
              <a:t>The State and local academic assessments including alternate assessments; </a:t>
            </a:r>
          </a:p>
          <a:p>
            <a:pPr fontAlgn="base">
              <a:buFont typeface="Arial" panose="020B0604020202020204" pitchFamily="34" charset="0"/>
              <a:buChar char="•"/>
            </a:pPr>
            <a:r>
              <a:rPr lang="en-US" dirty="0">
                <a:solidFill>
                  <a:srgbClr val="000000"/>
                </a:solidFill>
              </a:rPr>
              <a:t>The requirements of Title I, Part A; </a:t>
            </a:r>
          </a:p>
          <a:p>
            <a:pPr fontAlgn="base">
              <a:buFont typeface="Arial" panose="020B0604020202020204" pitchFamily="34" charset="0"/>
              <a:buChar char="•"/>
            </a:pPr>
            <a:r>
              <a:rPr lang="en-US" dirty="0">
                <a:solidFill>
                  <a:srgbClr val="000000"/>
                </a:solidFill>
              </a:rPr>
              <a:t>How to monitor their child’s progress; </a:t>
            </a:r>
          </a:p>
          <a:p>
            <a:pPr fontAlgn="base">
              <a:buFont typeface="Arial" panose="020B0604020202020204" pitchFamily="34" charset="0"/>
              <a:buChar char="•"/>
            </a:pPr>
            <a:r>
              <a:rPr lang="en-US" dirty="0">
                <a:solidFill>
                  <a:srgbClr val="000000"/>
                </a:solidFill>
              </a:rPr>
              <a:t>How to work with educators to improve the achievement of their child. </a:t>
            </a:r>
          </a:p>
        </p:txBody>
      </p:sp>
      <p:sp>
        <p:nvSpPr>
          <p:cNvPr id="8" name="Rectangle 7">
            <a:extLst>
              <a:ext uri="{FF2B5EF4-FFF2-40B4-BE49-F238E27FC236}">
                <a16:creationId xmlns:a16="http://schemas.microsoft.com/office/drawing/2014/main" id="{5D323825-DA28-4829-B6BC-436FDDF289C0}"/>
              </a:ext>
            </a:extLst>
          </p:cNvPr>
          <p:cNvSpPr/>
          <p:nvPr/>
        </p:nvSpPr>
        <p:spPr>
          <a:xfrm>
            <a:off x="4734181" y="2889682"/>
            <a:ext cx="3016467" cy="3416320"/>
          </a:xfrm>
          <a:prstGeom prst="rect">
            <a:avLst/>
          </a:prstGeom>
        </p:spPr>
        <p:txBody>
          <a:bodyPr wrap="square">
            <a:spAutoFit/>
          </a:bodyPr>
          <a:lstStyle/>
          <a:p>
            <a:pPr fontAlgn="base">
              <a:buFont typeface="Arial" panose="020B0604020202020204" pitchFamily="34" charset="0"/>
              <a:buChar char="•"/>
            </a:pPr>
            <a:r>
              <a:rPr lang="en-US" dirty="0">
                <a:solidFill>
                  <a:srgbClr val="000000"/>
                </a:solidFill>
                <a:latin typeface="Times New Roman" panose="02020603050405020304" pitchFamily="18" charset="0"/>
              </a:rPr>
              <a:t>Curriculum Night </a:t>
            </a:r>
          </a:p>
          <a:p>
            <a:pPr fontAlgn="base">
              <a:buFont typeface="Arial" panose="020B0604020202020204" pitchFamily="34" charset="0"/>
              <a:buChar char="•"/>
            </a:pPr>
            <a:r>
              <a:rPr lang="en-US" dirty="0">
                <a:solidFill>
                  <a:srgbClr val="000000"/>
                </a:solidFill>
                <a:latin typeface="Times New Roman" panose="02020603050405020304" pitchFamily="18" charset="0"/>
              </a:rPr>
              <a:t>Parent University (Specific Topics to Equip Parents to Help Their Children Succeed) </a:t>
            </a:r>
          </a:p>
          <a:p>
            <a:pPr fontAlgn="base">
              <a:buFont typeface="Arial" panose="020B0604020202020204" pitchFamily="34" charset="0"/>
              <a:buChar char="•"/>
            </a:pPr>
            <a:r>
              <a:rPr lang="en-US" dirty="0">
                <a:solidFill>
                  <a:srgbClr val="000000"/>
                </a:solidFill>
                <a:latin typeface="Times New Roman" panose="02020603050405020304" pitchFamily="18" charset="0"/>
              </a:rPr>
              <a:t>Financial Literacy Workshops </a:t>
            </a:r>
          </a:p>
          <a:p>
            <a:pPr fontAlgn="base">
              <a:buFont typeface="Arial" panose="020B0604020202020204" pitchFamily="34" charset="0"/>
              <a:buChar char="•"/>
            </a:pPr>
            <a:r>
              <a:rPr lang="en-US" dirty="0">
                <a:solidFill>
                  <a:srgbClr val="000000"/>
                </a:solidFill>
                <a:latin typeface="Times New Roman" panose="02020603050405020304" pitchFamily="18" charset="0"/>
              </a:rPr>
              <a:t>Progress Report Night </a:t>
            </a:r>
          </a:p>
          <a:p>
            <a:pPr fontAlgn="base">
              <a:buFont typeface="Arial" panose="020B0604020202020204" pitchFamily="34" charset="0"/>
              <a:buChar char="•"/>
            </a:pPr>
            <a:r>
              <a:rPr lang="en-US" dirty="0">
                <a:solidFill>
                  <a:srgbClr val="000000"/>
                </a:solidFill>
                <a:latin typeface="Times New Roman" panose="02020603050405020304" pitchFamily="18" charset="0"/>
              </a:rPr>
              <a:t>Report Card Night </a:t>
            </a:r>
          </a:p>
          <a:p>
            <a:pPr fontAlgn="base">
              <a:buFont typeface="Arial" panose="020B0604020202020204" pitchFamily="34" charset="0"/>
              <a:buChar char="•"/>
            </a:pPr>
            <a:r>
              <a:rPr lang="en-US" dirty="0">
                <a:solidFill>
                  <a:srgbClr val="000000"/>
                </a:solidFill>
                <a:latin typeface="Times New Roman" panose="02020603050405020304" pitchFamily="18" charset="0"/>
              </a:rPr>
              <a:t>Parent Center to check out educational material to assist in student academic achievement </a:t>
            </a:r>
          </a:p>
        </p:txBody>
      </p:sp>
      <p:sp>
        <p:nvSpPr>
          <p:cNvPr id="9" name="TextBox 8">
            <a:extLst>
              <a:ext uri="{FF2B5EF4-FFF2-40B4-BE49-F238E27FC236}">
                <a16:creationId xmlns:a16="http://schemas.microsoft.com/office/drawing/2014/main" id="{E9FD69A0-F78F-4DF3-8D89-933FB15C7B90}"/>
              </a:ext>
            </a:extLst>
          </p:cNvPr>
          <p:cNvSpPr txBox="1"/>
          <p:nvPr/>
        </p:nvSpPr>
        <p:spPr>
          <a:xfrm>
            <a:off x="5240565" y="2644943"/>
            <a:ext cx="1920240" cy="369332"/>
          </a:xfrm>
          <a:prstGeom prst="rect">
            <a:avLst/>
          </a:prstGeom>
          <a:noFill/>
        </p:spPr>
        <p:txBody>
          <a:bodyPr wrap="square" rtlCol="0">
            <a:spAutoFit/>
          </a:bodyPr>
          <a:lstStyle/>
          <a:p>
            <a:r>
              <a:rPr lang="en-US" b="1" dirty="0">
                <a:solidFill>
                  <a:srgbClr val="C00000"/>
                </a:solidFill>
              </a:rPr>
              <a:t>THEMES</a:t>
            </a:r>
            <a:r>
              <a:rPr lang="en-US" dirty="0"/>
              <a:t> </a:t>
            </a:r>
          </a:p>
        </p:txBody>
      </p:sp>
      <p:sp>
        <p:nvSpPr>
          <p:cNvPr id="10" name="TextBox 9">
            <a:extLst>
              <a:ext uri="{FF2B5EF4-FFF2-40B4-BE49-F238E27FC236}">
                <a16:creationId xmlns:a16="http://schemas.microsoft.com/office/drawing/2014/main" id="{11DA3AD5-1716-44F6-8C1B-B0ADBD92719B}"/>
              </a:ext>
            </a:extLst>
          </p:cNvPr>
          <p:cNvSpPr txBox="1"/>
          <p:nvPr/>
        </p:nvSpPr>
        <p:spPr>
          <a:xfrm>
            <a:off x="8114829" y="1621536"/>
            <a:ext cx="2620227" cy="369332"/>
          </a:xfrm>
          <a:prstGeom prst="rect">
            <a:avLst/>
          </a:prstGeom>
          <a:noFill/>
        </p:spPr>
        <p:txBody>
          <a:bodyPr wrap="square" rtlCol="0">
            <a:spAutoFit/>
          </a:bodyPr>
          <a:lstStyle/>
          <a:p>
            <a:r>
              <a:rPr lang="en-US" b="1" dirty="0"/>
              <a:t>SHALLS OR OBJECTIVES </a:t>
            </a:r>
          </a:p>
        </p:txBody>
      </p:sp>
    </p:spTree>
    <p:extLst>
      <p:ext uri="{BB962C8B-B14F-4D97-AF65-F5344CB8AC3E}">
        <p14:creationId xmlns:p14="http://schemas.microsoft.com/office/powerpoint/2010/main" val="3076704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dirty="0"/>
              <a:t>Jointly develop with parents and stakeholders- a </a:t>
            </a:r>
            <a:r>
              <a:rPr lang="en-US" b="1" u="sng" dirty="0">
                <a:hlinkClick r:id="rId2"/>
              </a:rPr>
              <a:t>school-parent compact</a:t>
            </a:r>
            <a:r>
              <a:rPr lang="en-US" b="1" dirty="0"/>
              <a:t> that outlines how families, school, staff and students will share the responsibility for improved student academic achievement and develop a partnership to help students achieve state standards.</a:t>
            </a:r>
            <a:endParaRPr lang="en-US" dirty="0"/>
          </a:p>
          <a:p>
            <a:pPr lvl="1"/>
            <a:r>
              <a:rPr lang="en-US" b="1" dirty="0"/>
              <a:t>The compact must: </a:t>
            </a:r>
            <a:endParaRPr lang="en-US" dirty="0"/>
          </a:p>
          <a:p>
            <a:pPr lvl="2"/>
            <a:r>
              <a:rPr lang="en-US" dirty="0"/>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dirty="0"/>
              <a:t>Address the importance of </a:t>
            </a:r>
            <a:r>
              <a:rPr lang="en-US" u="sng" dirty="0">
                <a:hlinkClick r:id="rId3"/>
              </a:rPr>
              <a:t>communication between families and staff</a:t>
            </a:r>
            <a:r>
              <a:rPr lang="en-US" dirty="0"/>
              <a:t> through, at a minimum:</a:t>
            </a:r>
          </a:p>
          <a:p>
            <a:pPr lvl="3"/>
            <a:r>
              <a:rPr lang="en-US" u="sng" dirty="0">
                <a:hlinkClick r:id="rId4"/>
              </a:rPr>
              <a:t>parent-teacher conferences</a:t>
            </a:r>
            <a:r>
              <a:rPr lang="en-US" dirty="0"/>
              <a:t> in elementary schools, at least annually, during which the compact will be discussed as the compact relates to the individual child's achievement;</a:t>
            </a:r>
          </a:p>
          <a:p>
            <a:pPr lvl="3"/>
            <a:r>
              <a:rPr lang="en-US" dirty="0"/>
              <a:t>frequent reports to parents on their children's progress; and</a:t>
            </a:r>
          </a:p>
          <a:p>
            <a:pPr lvl="3"/>
            <a:r>
              <a:rPr lang="en-US" dirty="0"/>
              <a:t>opportunities to </a:t>
            </a:r>
            <a:r>
              <a:rPr lang="en-US" u="sng" dirty="0">
                <a:hlinkClick r:id="rId5"/>
              </a:rPr>
              <a:t>volunteer</a:t>
            </a:r>
            <a:r>
              <a:rPr lang="en-US" dirty="0"/>
              <a:t> in or observe their child's class</a:t>
            </a:r>
          </a:p>
          <a:p>
            <a:pPr lvl="2"/>
            <a:r>
              <a:rPr lang="en-US" u="sng" dirty="0">
                <a:hlinkClick r:id="rId3"/>
              </a:rPr>
              <a:t>Ensure regular two-way meaningful communication</a:t>
            </a:r>
            <a:r>
              <a:rPr lang="en-US" dirty="0"/>
              <a:t> between family members and school staff in a language they understand. </a:t>
            </a:r>
          </a:p>
          <a:p>
            <a:endParaRPr lang="en-US" dirty="0"/>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rPr>
              <a:t>SCHOOL-PARENT COMPACT</a:t>
            </a:r>
            <a:endParaRPr lang="en-US" dirty="0">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dirty="0"/>
              <a:t>School-Parent Compact Input</a:t>
            </a:r>
            <a:endParaRPr lang="en-US" sz="40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5433" y="1675449"/>
            <a:ext cx="1368413" cy="2246769"/>
          </a:xfrm>
          <a:prstGeom prst="rect">
            <a:avLst/>
          </a:prstGeom>
          <a:noFill/>
        </p:spPr>
        <p:txBody>
          <a:bodyPr wrap="square">
            <a:spAutoFit/>
          </a:bodyPr>
          <a:lstStyle/>
          <a:p>
            <a:r>
              <a:rPr lang="en-US" sz="2000" dirty="0"/>
              <a:t>Can be found on your School Webpage : Parents, Title I</a:t>
            </a:r>
          </a:p>
        </p:txBody>
      </p:sp>
      <p:sp>
        <p:nvSpPr>
          <p:cNvPr id="3" name="TextBox 2">
            <a:extLst>
              <a:ext uri="{FF2B5EF4-FFF2-40B4-BE49-F238E27FC236}">
                <a16:creationId xmlns:a16="http://schemas.microsoft.com/office/drawing/2014/main" id="{FB4CF19C-6891-4D57-ABAB-6DEFAA164CFF}"/>
              </a:ext>
            </a:extLst>
          </p:cNvPr>
          <p:cNvSpPr txBox="1"/>
          <p:nvPr/>
        </p:nvSpPr>
        <p:spPr>
          <a:xfrm>
            <a:off x="10629628" y="2106335"/>
            <a:ext cx="1562372" cy="1815882"/>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4" name="Picture 3">
            <a:extLst>
              <a:ext uri="{FF2B5EF4-FFF2-40B4-BE49-F238E27FC236}">
                <a16:creationId xmlns:a16="http://schemas.microsoft.com/office/drawing/2014/main" id="{AC0362FA-15D5-42C0-8DA4-1812A889B3AA}"/>
              </a:ext>
            </a:extLst>
          </p:cNvPr>
          <p:cNvPicPr>
            <a:picLocks noChangeAspect="1"/>
          </p:cNvPicPr>
          <p:nvPr/>
        </p:nvPicPr>
        <p:blipFill>
          <a:blip r:embed="rId2"/>
          <a:stretch>
            <a:fillRect/>
          </a:stretch>
        </p:blipFill>
        <p:spPr>
          <a:xfrm>
            <a:off x="1426463" y="1114883"/>
            <a:ext cx="9020015" cy="5614669"/>
          </a:xfrm>
          <a:prstGeom prst="rect">
            <a:avLst/>
          </a:prstGeom>
        </p:spPr>
      </p:pic>
    </p:spTree>
    <p:extLst>
      <p:ext uri="{BB962C8B-B14F-4D97-AF65-F5344CB8AC3E}">
        <p14:creationId xmlns:p14="http://schemas.microsoft.com/office/powerpoint/2010/main" val="391096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dirty="0"/>
              <a:t>School-Parent Compact Input</a:t>
            </a:r>
            <a:endParaRPr lang="en-US" sz="40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5433" y="1675449"/>
            <a:ext cx="1368413" cy="2246769"/>
          </a:xfrm>
          <a:prstGeom prst="rect">
            <a:avLst/>
          </a:prstGeom>
          <a:noFill/>
        </p:spPr>
        <p:txBody>
          <a:bodyPr wrap="square">
            <a:spAutoFit/>
          </a:bodyPr>
          <a:lstStyle/>
          <a:p>
            <a:r>
              <a:rPr lang="en-US" sz="2000" dirty="0"/>
              <a:t>Can be found on your School Webpage : Parents, Title I</a:t>
            </a:r>
          </a:p>
        </p:txBody>
      </p:sp>
      <p:sp>
        <p:nvSpPr>
          <p:cNvPr id="3" name="TextBox 2">
            <a:extLst>
              <a:ext uri="{FF2B5EF4-FFF2-40B4-BE49-F238E27FC236}">
                <a16:creationId xmlns:a16="http://schemas.microsoft.com/office/drawing/2014/main" id="{FB4CF19C-6891-4D57-ABAB-6DEFAA164CFF}"/>
              </a:ext>
            </a:extLst>
          </p:cNvPr>
          <p:cNvSpPr txBox="1"/>
          <p:nvPr/>
        </p:nvSpPr>
        <p:spPr>
          <a:xfrm>
            <a:off x="10629628" y="2106335"/>
            <a:ext cx="1562372" cy="1815882"/>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5" name="Picture 4">
            <a:extLst>
              <a:ext uri="{FF2B5EF4-FFF2-40B4-BE49-F238E27FC236}">
                <a16:creationId xmlns:a16="http://schemas.microsoft.com/office/drawing/2014/main" id="{A4FBF311-4098-45B9-B9C5-93B84565C51D}"/>
              </a:ext>
            </a:extLst>
          </p:cNvPr>
          <p:cNvPicPr>
            <a:picLocks noChangeAspect="1"/>
          </p:cNvPicPr>
          <p:nvPr/>
        </p:nvPicPr>
        <p:blipFill>
          <a:blip r:embed="rId2"/>
          <a:stretch>
            <a:fillRect/>
          </a:stretch>
        </p:blipFill>
        <p:spPr>
          <a:xfrm>
            <a:off x="1613846" y="1582224"/>
            <a:ext cx="8796528" cy="5275776"/>
          </a:xfrm>
          <a:prstGeom prst="rect">
            <a:avLst/>
          </a:prstGeom>
        </p:spPr>
      </p:pic>
    </p:spTree>
    <p:extLst>
      <p:ext uri="{BB962C8B-B14F-4D97-AF65-F5344CB8AC3E}">
        <p14:creationId xmlns:p14="http://schemas.microsoft.com/office/powerpoint/2010/main" val="225342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dirty="0"/>
              <a:t>School-Parent Compact Input</a:t>
            </a:r>
            <a:endParaRPr lang="en-US" sz="40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5433" y="1675449"/>
            <a:ext cx="1368413" cy="2246769"/>
          </a:xfrm>
          <a:prstGeom prst="rect">
            <a:avLst/>
          </a:prstGeom>
          <a:noFill/>
        </p:spPr>
        <p:txBody>
          <a:bodyPr wrap="square">
            <a:spAutoFit/>
          </a:bodyPr>
          <a:lstStyle/>
          <a:p>
            <a:r>
              <a:rPr lang="en-US" sz="2000" dirty="0"/>
              <a:t>Can be found on your School Webpage : Parents, Title I</a:t>
            </a:r>
          </a:p>
        </p:txBody>
      </p:sp>
      <p:sp>
        <p:nvSpPr>
          <p:cNvPr id="3" name="TextBox 2">
            <a:extLst>
              <a:ext uri="{FF2B5EF4-FFF2-40B4-BE49-F238E27FC236}">
                <a16:creationId xmlns:a16="http://schemas.microsoft.com/office/drawing/2014/main" id="{FB4CF19C-6891-4D57-ABAB-6DEFAA164CFF}"/>
              </a:ext>
            </a:extLst>
          </p:cNvPr>
          <p:cNvSpPr txBox="1"/>
          <p:nvPr/>
        </p:nvSpPr>
        <p:spPr>
          <a:xfrm>
            <a:off x="10629628" y="2106335"/>
            <a:ext cx="1562372" cy="1815882"/>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5" name="Picture 4">
            <a:extLst>
              <a:ext uri="{FF2B5EF4-FFF2-40B4-BE49-F238E27FC236}">
                <a16:creationId xmlns:a16="http://schemas.microsoft.com/office/drawing/2014/main" id="{A4FBF311-4098-45B9-B9C5-93B84565C51D}"/>
              </a:ext>
            </a:extLst>
          </p:cNvPr>
          <p:cNvPicPr>
            <a:picLocks noChangeAspect="1"/>
          </p:cNvPicPr>
          <p:nvPr/>
        </p:nvPicPr>
        <p:blipFill>
          <a:blip r:embed="rId2"/>
          <a:stretch>
            <a:fillRect/>
          </a:stretch>
        </p:blipFill>
        <p:spPr>
          <a:xfrm>
            <a:off x="1613846" y="1582224"/>
            <a:ext cx="8796528" cy="5275776"/>
          </a:xfrm>
          <a:prstGeom prst="rect">
            <a:avLst/>
          </a:prstGeom>
        </p:spPr>
      </p:pic>
    </p:spTree>
    <p:extLst>
      <p:ext uri="{BB962C8B-B14F-4D97-AF65-F5344CB8AC3E}">
        <p14:creationId xmlns:p14="http://schemas.microsoft.com/office/powerpoint/2010/main" val="313897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dirty="0"/>
              <a:t>School-Parent Compact Input . . . As a SCHOOL, we will </a:t>
            </a:r>
            <a:endParaRPr lang="en-US" sz="4000" dirty="0">
              <a:solidFill>
                <a:srgbClr val="FF0000"/>
              </a:solidFill>
            </a:endParaRPr>
          </a:p>
        </p:txBody>
      </p:sp>
      <p:sp>
        <p:nvSpPr>
          <p:cNvPr id="3" name="TextBox 2">
            <a:extLst>
              <a:ext uri="{FF2B5EF4-FFF2-40B4-BE49-F238E27FC236}">
                <a16:creationId xmlns:a16="http://schemas.microsoft.com/office/drawing/2014/main" id="{FB4CF19C-6891-4D57-ABAB-6DEFAA164CFF}"/>
              </a:ext>
            </a:extLst>
          </p:cNvPr>
          <p:cNvSpPr txBox="1"/>
          <p:nvPr/>
        </p:nvSpPr>
        <p:spPr>
          <a:xfrm>
            <a:off x="1383792" y="6334780"/>
            <a:ext cx="59966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4" name="Picture 3">
            <a:extLst>
              <a:ext uri="{FF2B5EF4-FFF2-40B4-BE49-F238E27FC236}">
                <a16:creationId xmlns:a16="http://schemas.microsoft.com/office/drawing/2014/main" id="{9EE5964C-A4EA-40BE-88BE-4F44B2FDC2EA}"/>
              </a:ext>
            </a:extLst>
          </p:cNvPr>
          <p:cNvPicPr>
            <a:picLocks noChangeAspect="1"/>
          </p:cNvPicPr>
          <p:nvPr/>
        </p:nvPicPr>
        <p:blipFill>
          <a:blip r:embed="rId2"/>
          <a:stretch>
            <a:fillRect/>
          </a:stretch>
        </p:blipFill>
        <p:spPr>
          <a:xfrm>
            <a:off x="90868" y="1632777"/>
            <a:ext cx="6576362" cy="2818441"/>
          </a:xfrm>
          <a:prstGeom prst="rect">
            <a:avLst/>
          </a:prstGeom>
        </p:spPr>
      </p:pic>
      <p:pic>
        <p:nvPicPr>
          <p:cNvPr id="6" name="Picture 5">
            <a:extLst>
              <a:ext uri="{FF2B5EF4-FFF2-40B4-BE49-F238E27FC236}">
                <a16:creationId xmlns:a16="http://schemas.microsoft.com/office/drawing/2014/main" id="{A4C3ADD0-4AB9-4C21-BC96-9F34F10398DA}"/>
              </a:ext>
            </a:extLst>
          </p:cNvPr>
          <p:cNvPicPr>
            <a:picLocks noChangeAspect="1"/>
          </p:cNvPicPr>
          <p:nvPr/>
        </p:nvPicPr>
        <p:blipFill>
          <a:blip r:embed="rId3"/>
          <a:stretch>
            <a:fillRect/>
          </a:stretch>
        </p:blipFill>
        <p:spPr>
          <a:xfrm>
            <a:off x="6948487" y="2098548"/>
            <a:ext cx="4695825" cy="4343400"/>
          </a:xfrm>
          <a:prstGeom prst="rect">
            <a:avLst/>
          </a:prstGeom>
        </p:spPr>
      </p:pic>
      <p:sp>
        <p:nvSpPr>
          <p:cNvPr id="8" name="TextBox 7">
            <a:extLst>
              <a:ext uri="{FF2B5EF4-FFF2-40B4-BE49-F238E27FC236}">
                <a16:creationId xmlns:a16="http://schemas.microsoft.com/office/drawing/2014/main" id="{CC6F4C4C-7D31-478F-8D16-1FEEDA33BEDF}"/>
              </a:ext>
            </a:extLst>
          </p:cNvPr>
          <p:cNvSpPr txBox="1"/>
          <p:nvPr/>
        </p:nvSpPr>
        <p:spPr>
          <a:xfrm>
            <a:off x="6906768" y="1632777"/>
            <a:ext cx="4712208" cy="369332"/>
          </a:xfrm>
          <a:prstGeom prst="rect">
            <a:avLst/>
          </a:prstGeom>
          <a:noFill/>
        </p:spPr>
        <p:txBody>
          <a:bodyPr wrap="square" rtlCol="0">
            <a:spAutoFit/>
          </a:bodyPr>
          <a:lstStyle/>
          <a:p>
            <a:pPr algn="ctr"/>
            <a:r>
              <a:rPr lang="en-US" b="1" dirty="0"/>
              <a:t>WAYS WE WILL COMMUNICATE</a:t>
            </a:r>
          </a:p>
        </p:txBody>
      </p:sp>
    </p:spTree>
    <p:extLst>
      <p:ext uri="{BB962C8B-B14F-4D97-AF65-F5344CB8AC3E}">
        <p14:creationId xmlns:p14="http://schemas.microsoft.com/office/powerpoint/2010/main" val="94369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dirty="0"/>
              <a:t>School-Parent Compact Input . . . As a STUDENT, we will </a:t>
            </a:r>
            <a:endParaRPr lang="en-US" sz="4000" dirty="0">
              <a:solidFill>
                <a:srgbClr val="FF0000"/>
              </a:solidFill>
            </a:endParaRPr>
          </a:p>
        </p:txBody>
      </p:sp>
      <p:sp>
        <p:nvSpPr>
          <p:cNvPr id="3" name="TextBox 2">
            <a:extLst>
              <a:ext uri="{FF2B5EF4-FFF2-40B4-BE49-F238E27FC236}">
                <a16:creationId xmlns:a16="http://schemas.microsoft.com/office/drawing/2014/main" id="{FB4CF19C-6891-4D57-ABAB-6DEFAA164CFF}"/>
              </a:ext>
            </a:extLst>
          </p:cNvPr>
          <p:cNvSpPr txBox="1"/>
          <p:nvPr/>
        </p:nvSpPr>
        <p:spPr>
          <a:xfrm>
            <a:off x="3480816" y="6186874"/>
            <a:ext cx="59966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5" name="Picture 4">
            <a:extLst>
              <a:ext uri="{FF2B5EF4-FFF2-40B4-BE49-F238E27FC236}">
                <a16:creationId xmlns:a16="http://schemas.microsoft.com/office/drawing/2014/main" id="{698785F5-7E6E-495A-9985-2C242B91D966}"/>
              </a:ext>
            </a:extLst>
          </p:cNvPr>
          <p:cNvPicPr>
            <a:picLocks noChangeAspect="1"/>
          </p:cNvPicPr>
          <p:nvPr/>
        </p:nvPicPr>
        <p:blipFill>
          <a:blip r:embed="rId2"/>
          <a:stretch>
            <a:fillRect/>
          </a:stretch>
        </p:blipFill>
        <p:spPr>
          <a:xfrm>
            <a:off x="82868" y="1561127"/>
            <a:ext cx="4456787" cy="2959851"/>
          </a:xfrm>
          <a:prstGeom prst="rect">
            <a:avLst/>
          </a:prstGeom>
        </p:spPr>
      </p:pic>
      <p:pic>
        <p:nvPicPr>
          <p:cNvPr id="7" name="Picture 6">
            <a:extLst>
              <a:ext uri="{FF2B5EF4-FFF2-40B4-BE49-F238E27FC236}">
                <a16:creationId xmlns:a16="http://schemas.microsoft.com/office/drawing/2014/main" id="{FBA16386-21C0-4489-A403-C4426FDC2BC6}"/>
              </a:ext>
            </a:extLst>
          </p:cNvPr>
          <p:cNvPicPr>
            <a:picLocks noChangeAspect="1"/>
          </p:cNvPicPr>
          <p:nvPr/>
        </p:nvPicPr>
        <p:blipFill>
          <a:blip r:embed="rId3"/>
          <a:stretch>
            <a:fillRect/>
          </a:stretch>
        </p:blipFill>
        <p:spPr>
          <a:xfrm>
            <a:off x="7337107" y="1568487"/>
            <a:ext cx="4772025" cy="3057525"/>
          </a:xfrm>
          <a:prstGeom prst="rect">
            <a:avLst/>
          </a:prstGeom>
        </p:spPr>
      </p:pic>
      <p:sp>
        <p:nvSpPr>
          <p:cNvPr id="9" name="Rectangle 8">
            <a:extLst>
              <a:ext uri="{FF2B5EF4-FFF2-40B4-BE49-F238E27FC236}">
                <a16:creationId xmlns:a16="http://schemas.microsoft.com/office/drawing/2014/main" id="{2152E521-AE3D-4478-8B98-63B3E8EE6970}"/>
              </a:ext>
            </a:extLst>
          </p:cNvPr>
          <p:cNvSpPr/>
          <p:nvPr/>
        </p:nvSpPr>
        <p:spPr>
          <a:xfrm>
            <a:off x="2962656" y="4645347"/>
            <a:ext cx="6096000" cy="1477328"/>
          </a:xfrm>
          <a:prstGeom prst="rect">
            <a:avLst/>
          </a:prstGeom>
        </p:spPr>
        <p:txBody>
          <a:bodyPr>
            <a:spAutoFit/>
          </a:bodyPr>
          <a:lstStyle/>
          <a:p>
            <a:pPr algn="ctr"/>
            <a:r>
              <a:rPr lang="en-US" dirty="0">
                <a:solidFill>
                  <a:srgbClr val="000000"/>
                </a:solidFill>
                <a:latin typeface="Times New Roman" panose="02020603050405020304" pitchFamily="18" charset="0"/>
              </a:rPr>
              <a:t>The Student’s Responsibilities - The student will use self-monitoring strategies, with the support of the family and assistance from the teacher, to assess his/her progress on achieving academic achievement goals/learning targets related to content vocabulary development.</a:t>
            </a:r>
            <a:endParaRPr lang="en-US" dirty="0"/>
          </a:p>
        </p:txBody>
      </p:sp>
      <p:pic>
        <p:nvPicPr>
          <p:cNvPr id="10" name="Picture 9">
            <a:extLst>
              <a:ext uri="{FF2B5EF4-FFF2-40B4-BE49-F238E27FC236}">
                <a16:creationId xmlns:a16="http://schemas.microsoft.com/office/drawing/2014/main" id="{1DC713A5-2E51-488E-8DF3-E7C00F45C88D}"/>
              </a:ext>
            </a:extLst>
          </p:cNvPr>
          <p:cNvPicPr>
            <a:picLocks noChangeAspect="1"/>
          </p:cNvPicPr>
          <p:nvPr/>
        </p:nvPicPr>
        <p:blipFill>
          <a:blip r:embed="rId4"/>
          <a:stretch>
            <a:fillRect/>
          </a:stretch>
        </p:blipFill>
        <p:spPr>
          <a:xfrm>
            <a:off x="4415238" y="2185899"/>
            <a:ext cx="3046286" cy="1710309"/>
          </a:xfrm>
          <a:prstGeom prst="rect">
            <a:avLst/>
          </a:prstGeom>
        </p:spPr>
      </p:pic>
    </p:spTree>
    <p:extLst>
      <p:ext uri="{BB962C8B-B14F-4D97-AF65-F5344CB8AC3E}">
        <p14:creationId xmlns:p14="http://schemas.microsoft.com/office/powerpoint/2010/main" val="274289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dirty="0"/>
              <a:t>School-Parent Compact Input . . . As a PARENT, we will </a:t>
            </a:r>
            <a:endParaRPr lang="en-US" sz="4000" dirty="0">
              <a:solidFill>
                <a:srgbClr val="FF0000"/>
              </a:solidFill>
            </a:endParaRPr>
          </a:p>
        </p:txBody>
      </p:sp>
      <p:sp>
        <p:nvSpPr>
          <p:cNvPr id="3" name="TextBox 2">
            <a:extLst>
              <a:ext uri="{FF2B5EF4-FFF2-40B4-BE49-F238E27FC236}">
                <a16:creationId xmlns:a16="http://schemas.microsoft.com/office/drawing/2014/main" id="{FB4CF19C-6891-4D57-ABAB-6DEFAA164CFF}"/>
              </a:ext>
            </a:extLst>
          </p:cNvPr>
          <p:cNvSpPr txBox="1"/>
          <p:nvPr/>
        </p:nvSpPr>
        <p:spPr>
          <a:xfrm>
            <a:off x="1383792" y="6334780"/>
            <a:ext cx="5996670"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5" name="Picture 4">
            <a:extLst>
              <a:ext uri="{FF2B5EF4-FFF2-40B4-BE49-F238E27FC236}">
                <a16:creationId xmlns:a16="http://schemas.microsoft.com/office/drawing/2014/main" id="{44AB32EB-65E9-4000-A1A5-02A7F17A6DE3}"/>
              </a:ext>
            </a:extLst>
          </p:cNvPr>
          <p:cNvPicPr>
            <a:picLocks noChangeAspect="1"/>
          </p:cNvPicPr>
          <p:nvPr/>
        </p:nvPicPr>
        <p:blipFill>
          <a:blip r:embed="rId2"/>
          <a:stretch>
            <a:fillRect/>
          </a:stretch>
        </p:blipFill>
        <p:spPr>
          <a:xfrm>
            <a:off x="1184147" y="1544468"/>
            <a:ext cx="6124957" cy="2856790"/>
          </a:xfrm>
          <a:prstGeom prst="rect">
            <a:avLst/>
          </a:prstGeom>
        </p:spPr>
      </p:pic>
      <p:pic>
        <p:nvPicPr>
          <p:cNvPr id="7" name="Picture 6">
            <a:extLst>
              <a:ext uri="{FF2B5EF4-FFF2-40B4-BE49-F238E27FC236}">
                <a16:creationId xmlns:a16="http://schemas.microsoft.com/office/drawing/2014/main" id="{E29CF8BA-C717-4DA2-8B0F-9E7100CB3873}"/>
              </a:ext>
            </a:extLst>
          </p:cNvPr>
          <p:cNvPicPr>
            <a:picLocks noChangeAspect="1"/>
          </p:cNvPicPr>
          <p:nvPr/>
        </p:nvPicPr>
        <p:blipFill>
          <a:blip r:embed="rId3"/>
          <a:stretch>
            <a:fillRect/>
          </a:stretch>
        </p:blipFill>
        <p:spPr>
          <a:xfrm>
            <a:off x="7876032" y="1514994"/>
            <a:ext cx="4186429" cy="5043614"/>
          </a:xfrm>
          <a:prstGeom prst="rect">
            <a:avLst/>
          </a:prstGeom>
        </p:spPr>
      </p:pic>
      <p:sp>
        <p:nvSpPr>
          <p:cNvPr id="9" name="Rectangle 8">
            <a:extLst>
              <a:ext uri="{FF2B5EF4-FFF2-40B4-BE49-F238E27FC236}">
                <a16:creationId xmlns:a16="http://schemas.microsoft.com/office/drawing/2014/main" id="{549F581E-8E31-4CE6-985F-BDF37ACCE57A}"/>
              </a:ext>
            </a:extLst>
          </p:cNvPr>
          <p:cNvSpPr/>
          <p:nvPr/>
        </p:nvSpPr>
        <p:spPr>
          <a:xfrm>
            <a:off x="1184147" y="4574868"/>
            <a:ext cx="6096000" cy="1477328"/>
          </a:xfrm>
          <a:prstGeom prst="rect">
            <a:avLst/>
          </a:prstGeom>
        </p:spPr>
        <p:txBody>
          <a:bodyPr>
            <a:spAutoFit/>
          </a:bodyPr>
          <a:lstStyle/>
          <a:p>
            <a:r>
              <a:rPr lang="en-US" dirty="0">
                <a:solidFill>
                  <a:srgbClr val="000000"/>
                </a:solidFill>
                <a:latin typeface="Times New Roman" panose="02020603050405020304" pitchFamily="18" charset="0"/>
              </a:rPr>
              <a:t>The Parent’s/Guardian’s Responsibilities Parents/families will guarantee regular practice of Math and Reading concepts to address their child’s specific learning target(s) and, with the assistance of the teacher, will monitor student growth. Furthermore, they will ensure their children attend school daily.</a:t>
            </a:r>
            <a:endParaRPr lang="en-US" dirty="0"/>
          </a:p>
        </p:txBody>
      </p:sp>
    </p:spTree>
    <p:extLst>
      <p:ext uri="{BB962C8B-B14F-4D97-AF65-F5344CB8AC3E}">
        <p14:creationId xmlns:p14="http://schemas.microsoft.com/office/powerpoint/2010/main" val="349429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dirty="0">
              <a:solidFill>
                <a:schemeClr val="bg1"/>
              </a:solidFill>
              <a:cs typeface="Calibri"/>
            </a:endParaRPr>
          </a:p>
          <a:p>
            <a:r>
              <a:rPr lang="en-US" sz="4000" dirty="0">
                <a:solidFill>
                  <a:schemeClr val="bg1"/>
                </a:solidFill>
                <a:cs typeface="Calibri"/>
              </a:rPr>
              <a:t>Building Staff Capacity</a:t>
            </a:r>
            <a:endParaRPr lang="en-US" dirty="0">
              <a:solidFill>
                <a:schemeClr val="bg1"/>
              </a:solidFill>
              <a:cs typeface="Calibri"/>
            </a:endParaRPr>
          </a:p>
          <a:p>
            <a:endParaRPr lang="en-US" sz="40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dirty="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Title I Parent and Family Engagement Set Aside:</a:t>
            </a:r>
          </a:p>
          <a:p>
            <a:pPr marL="0" indent="0">
              <a:buNone/>
            </a:pPr>
            <a:r>
              <a:rPr lang="en-US" dirty="0"/>
              <a:t> </a:t>
            </a:r>
            <a:r>
              <a:rPr lang="en-US" sz="2800" dirty="0"/>
              <a:t>Each district receiving more than $500,000  in Title I Part A Funds is required to reserve </a:t>
            </a:r>
            <a:r>
              <a:rPr lang="en-US" sz="2800" b="1" dirty="0"/>
              <a:t>at least one percent</a:t>
            </a:r>
            <a:r>
              <a:rPr lang="en-US" sz="2800" dirty="0"/>
              <a:t> of its Title I funds to carry out parent and family engagement activities, including those described in the written policy section below. </a:t>
            </a:r>
            <a:r>
              <a:rPr lang="en-US" sz="2800" b="1" dirty="0"/>
              <a:t>Ninety (90) percent</a:t>
            </a:r>
            <a:r>
              <a:rPr lang="en-US" sz="2800" dirty="0"/>
              <a:t> of these “set-aside” funds must be distributed to schools, with priority given to “high-need” schools. The law further requires that parents and family members of students </a:t>
            </a:r>
            <a:r>
              <a:rPr lang="en-US" sz="2800" b="1" dirty="0"/>
              <a:t>must</a:t>
            </a:r>
            <a:r>
              <a:rPr lang="en-US" sz="2800" dirty="0"/>
              <a:t> be included in decisions regarding how these engagement funds are spent.</a:t>
            </a:r>
            <a:endParaRPr lang="en-US" sz="2800" dirty="0">
              <a:cs typeface="Calibri"/>
            </a:endParaRPr>
          </a:p>
          <a:p>
            <a:pPr marL="0" indent="0">
              <a:buNone/>
            </a:pPr>
            <a:endParaRPr lang="en-US" dirty="0"/>
          </a:p>
        </p:txBody>
      </p:sp>
    </p:spTree>
    <p:extLst>
      <p:ext uri="{BB962C8B-B14F-4D97-AF65-F5344CB8AC3E}">
        <p14:creationId xmlns:p14="http://schemas.microsoft.com/office/powerpoint/2010/main" val="4134854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dirty="0">
                <a:solidFill>
                  <a:schemeClr val="bg1"/>
                </a:solidFill>
              </a:rPr>
              <a:t>Title 1 Parent and Family Engagement Funds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802440" y="2088182"/>
            <a:ext cx="9594761" cy="2677656"/>
          </a:xfrm>
          <a:prstGeom prst="rect">
            <a:avLst/>
          </a:prstGeom>
          <a:noFill/>
        </p:spPr>
        <p:txBody>
          <a:bodyPr wrap="square" lIns="91440" tIns="45720" rIns="91440" bIns="45720" rtlCol="0" anchor="t">
            <a:spAutoFit/>
          </a:bodyPr>
          <a:lstStyle/>
          <a:p>
            <a:r>
              <a:rPr lang="en-US" sz="2000" b="1" i="1" dirty="0"/>
              <a:t>Technology equipment – printer </a:t>
            </a:r>
          </a:p>
          <a:p>
            <a:r>
              <a:rPr lang="en-US" sz="2000" b="1" i="1" dirty="0"/>
              <a:t>Supplies – paper, binders, chart paper, pens, markers, post-it notes </a:t>
            </a:r>
          </a:p>
          <a:p>
            <a:r>
              <a:rPr lang="en-US" sz="2000" b="1" i="1" dirty="0"/>
              <a:t>Technology supplies – printer ink </a:t>
            </a:r>
          </a:p>
          <a:p>
            <a:endParaRPr lang="en-US" dirty="0"/>
          </a:p>
          <a:p>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509AE5C7-1042-46AB-B099-163BB66D7F35}"/>
              </a:ext>
            </a:extLst>
          </p:cNvPr>
          <p:cNvSpPr txBox="1"/>
          <p:nvPr/>
        </p:nvSpPr>
        <p:spPr>
          <a:xfrm>
            <a:off x="643944" y="4265811"/>
            <a:ext cx="10047020" cy="830997"/>
          </a:xfrm>
          <a:prstGeom prst="rect">
            <a:avLst/>
          </a:prstGeom>
          <a:noFill/>
        </p:spPr>
        <p:txBody>
          <a:bodyPr wrap="square">
            <a:spAutoFit/>
          </a:bodyPr>
          <a:lstStyle/>
          <a:p>
            <a:pPr marL="0" indent="0">
              <a:buNone/>
            </a:pPr>
            <a:r>
              <a:rPr lang="en-US" sz="2400" dirty="0">
                <a:solidFill>
                  <a:schemeClr val="tx1"/>
                </a:solidFill>
              </a:rPr>
              <a:t>What are some suggestions for the use of Parent and Family Engagement Funds?</a:t>
            </a:r>
          </a:p>
        </p:txBody>
      </p:sp>
    </p:spTree>
    <p:extLst>
      <p:ext uri="{BB962C8B-B14F-4D97-AF65-F5344CB8AC3E}">
        <p14:creationId xmlns:p14="http://schemas.microsoft.com/office/powerpoint/2010/main" val="54786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dirty="0"/>
              <a:t>School Improvement Plan</a:t>
            </a:r>
          </a:p>
        </p:txBody>
      </p:sp>
      <p:sp>
        <p:nvSpPr>
          <p:cNvPr id="4" name="TextBox 3">
            <a:extLst>
              <a:ext uri="{FF2B5EF4-FFF2-40B4-BE49-F238E27FC236}">
                <a16:creationId xmlns:a16="http://schemas.microsoft.com/office/drawing/2014/main" id="{AA85BA18-8772-49BA-A5F5-5B9DB2CBD5C2}"/>
              </a:ext>
            </a:extLst>
          </p:cNvPr>
          <p:cNvSpPr txBox="1"/>
          <p:nvPr/>
        </p:nvSpPr>
        <p:spPr>
          <a:xfrm>
            <a:off x="703529" y="1608100"/>
            <a:ext cx="11119104" cy="5293757"/>
          </a:xfrm>
          <a:prstGeom prst="rect">
            <a:avLst/>
          </a:prstGeom>
          <a:noFill/>
        </p:spPr>
        <p:txBody>
          <a:bodyPr wrap="square" rtlCol="0">
            <a:spAutoFit/>
          </a:bodyPr>
          <a:lstStyle/>
          <a:p>
            <a:r>
              <a:rPr lang="en-US" sz="2400" b="1" dirty="0"/>
              <a:t>W. S. Hornsby Middle School annually evaluates the schoolwide improvement plan using the following: </a:t>
            </a:r>
          </a:p>
          <a:p>
            <a:pPr marL="742950" lvl="1" indent="-285750">
              <a:buFont typeface="Arial" panose="020B0604020202020204" pitchFamily="34" charset="0"/>
              <a:buChar char="•"/>
            </a:pPr>
            <a:r>
              <a:rPr lang="en-US" sz="2400" b="1" dirty="0"/>
              <a:t>Data from state assessment/GMAS </a:t>
            </a:r>
          </a:p>
          <a:p>
            <a:pPr marL="742950" lvl="1" indent="-285750">
              <a:buFont typeface="Arial" panose="020B0604020202020204" pitchFamily="34" charset="0"/>
              <a:buChar char="•"/>
            </a:pPr>
            <a:r>
              <a:rPr lang="en-US" sz="2400" b="1" dirty="0"/>
              <a:t>Other student performance data – i.e. iReady, common assessments</a:t>
            </a:r>
          </a:p>
          <a:p>
            <a:pPr marL="742950" lvl="1" indent="-285750">
              <a:buFont typeface="Arial" panose="020B0604020202020204" pitchFamily="34" charset="0"/>
              <a:buChar char="•"/>
            </a:pPr>
            <a:r>
              <a:rPr lang="en-US" sz="2400" b="1" dirty="0"/>
              <a:t>Attendance and discipline data </a:t>
            </a:r>
          </a:p>
          <a:p>
            <a:pPr marL="742950" lvl="1" indent="-285750">
              <a:buFont typeface="Arial" panose="020B0604020202020204" pitchFamily="34" charset="0"/>
              <a:buChar char="•"/>
            </a:pPr>
            <a:r>
              <a:rPr lang="en-US" sz="2400" b="1" dirty="0"/>
              <a:t>Perception data </a:t>
            </a:r>
          </a:p>
          <a:p>
            <a:pPr marL="742950" lvl="1" indent="-285750">
              <a:buFont typeface="Arial" panose="020B0604020202020204" pitchFamily="34" charset="0"/>
              <a:buChar char="•"/>
            </a:pPr>
            <a:endParaRPr lang="en-US" sz="2400" b="1" dirty="0"/>
          </a:p>
          <a:p>
            <a:r>
              <a:rPr lang="en-US" sz="2400" b="1" dirty="0"/>
              <a:t>All data is used to determine if the school improvement plan has been effective in addressing the identified areas for growth, and in turn, increase student achievement </a:t>
            </a:r>
          </a:p>
          <a:p>
            <a:endParaRPr lang="en-US" sz="2400" b="1" dirty="0"/>
          </a:p>
          <a:p>
            <a:r>
              <a:rPr lang="en-US" sz="2400" b="1" dirty="0"/>
              <a:t>Schools must annually revise the plan, as necessary, based on student needs and the results of the evaluation to ensure continuous improvement. </a:t>
            </a:r>
          </a:p>
          <a:p>
            <a:endParaRPr lang="en-US" dirty="0"/>
          </a:p>
          <a:p>
            <a:pPr algn="r"/>
            <a:r>
              <a:rPr lang="en-US" sz="1400" dirty="0"/>
              <a:t>(ESEA  section 1114(b)(3);  34 C.F.R. § 200.26(c)). </a:t>
            </a:r>
          </a:p>
          <a:p>
            <a:pPr lvl="1"/>
            <a:endParaRPr lang="en-US" dirty="0"/>
          </a:p>
        </p:txBody>
      </p:sp>
    </p:spTree>
    <p:extLst>
      <p:ext uri="{BB962C8B-B14F-4D97-AF65-F5344CB8AC3E}">
        <p14:creationId xmlns:p14="http://schemas.microsoft.com/office/powerpoint/2010/main" val="307946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9AE5C7-1042-46AB-B099-163BB66D7F35}"/>
              </a:ext>
            </a:extLst>
          </p:cNvPr>
          <p:cNvSpPr txBox="1"/>
          <p:nvPr/>
        </p:nvSpPr>
        <p:spPr>
          <a:xfrm>
            <a:off x="804672" y="2376838"/>
            <a:ext cx="5542142" cy="2554545"/>
          </a:xfrm>
          <a:prstGeom prst="rect">
            <a:avLst/>
          </a:prstGeom>
          <a:noFill/>
        </p:spPr>
        <p:txBody>
          <a:bodyPr wrap="square" lIns="91440" tIns="45720" rIns="91440" bIns="45720" anchor="t">
            <a:spAutoFit/>
          </a:bodyPr>
          <a:lstStyle/>
          <a:p>
            <a:pPr marL="0" indent="0" algn="ctr">
              <a:buNone/>
            </a:pPr>
            <a:r>
              <a:rPr lang="en-US" sz="4000" b="1" dirty="0"/>
              <a:t>What are some suggestions for goals and/or initiatives for the upcoming school year?</a:t>
            </a:r>
            <a:endParaRPr lang="en-US" sz="4000" b="1" dirty="0">
              <a:cs typeface="Calibri"/>
            </a:endParaRPr>
          </a:p>
        </p:txBody>
      </p:sp>
      <p:pic>
        <p:nvPicPr>
          <p:cNvPr id="3" name="Picture 2">
            <a:extLst>
              <a:ext uri="{FF2B5EF4-FFF2-40B4-BE49-F238E27FC236}">
                <a16:creationId xmlns:a16="http://schemas.microsoft.com/office/drawing/2014/main" id="{074A21AC-7812-477B-9F3E-449D297F16B0}"/>
              </a:ext>
            </a:extLst>
          </p:cNvPr>
          <p:cNvPicPr>
            <a:picLocks noChangeAspect="1"/>
          </p:cNvPicPr>
          <p:nvPr/>
        </p:nvPicPr>
        <p:blipFill>
          <a:blip r:embed="rId2"/>
          <a:stretch>
            <a:fillRect/>
          </a:stretch>
        </p:blipFill>
        <p:spPr>
          <a:xfrm>
            <a:off x="6551951" y="-164592"/>
            <a:ext cx="5640049" cy="6858000"/>
          </a:xfrm>
          <a:prstGeom prst="rect">
            <a:avLst/>
          </a:prstGeom>
        </p:spPr>
      </p:pic>
      <p:sp>
        <p:nvSpPr>
          <p:cNvPr id="5" name="TextBox 4">
            <a:extLst>
              <a:ext uri="{FF2B5EF4-FFF2-40B4-BE49-F238E27FC236}">
                <a16:creationId xmlns:a16="http://schemas.microsoft.com/office/drawing/2014/main" id="{A0079866-DF20-49C7-9651-64D00116F535}"/>
              </a:ext>
            </a:extLst>
          </p:cNvPr>
          <p:cNvSpPr txBox="1"/>
          <p:nvPr/>
        </p:nvSpPr>
        <p:spPr>
          <a:xfrm>
            <a:off x="438912" y="536448"/>
            <a:ext cx="5370576" cy="1323439"/>
          </a:xfrm>
          <a:prstGeom prst="rect">
            <a:avLst/>
          </a:prstGeom>
          <a:noFill/>
        </p:spPr>
        <p:txBody>
          <a:bodyPr wrap="square" rtlCol="0">
            <a:spAutoFit/>
          </a:bodyPr>
          <a:lstStyle/>
          <a:p>
            <a:pPr algn="ctr"/>
            <a:r>
              <a:rPr lang="en-US" sz="4000" b="1" dirty="0">
                <a:solidFill>
                  <a:srgbClr val="C00000"/>
                </a:solidFill>
              </a:rPr>
              <a:t>SCHOOL IMPROVEMENT GOALS </a:t>
            </a:r>
          </a:p>
        </p:txBody>
      </p:sp>
    </p:spTree>
    <p:extLst>
      <p:ext uri="{BB962C8B-B14F-4D97-AF65-F5344CB8AC3E}">
        <p14:creationId xmlns:p14="http://schemas.microsoft.com/office/powerpoint/2010/main" val="1637252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cs typeface="Calibri"/>
              </a:rPr>
              <a:t>School  Feedback &amp; Surveys</a:t>
            </a: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solidFill>
                <a:latin typeface="Arial"/>
                <a:cs typeface="Arial"/>
              </a:rPr>
              <a:t>Feedback forms and surveys </a:t>
            </a:r>
            <a:r>
              <a:rPr lang="en-US" dirty="0">
                <a:solidFill>
                  <a:schemeClr val="tx1"/>
                </a:solidFill>
                <a:latin typeface="Arial"/>
                <a:cs typeface="Arial"/>
              </a:rPr>
              <a:t>are meant to gather information that is geared to </a:t>
            </a:r>
            <a:r>
              <a:rPr lang="en-US" b="1" dirty="0">
                <a:solidFill>
                  <a:srgbClr val="C00000"/>
                </a:solidFill>
                <a:latin typeface="Arial"/>
                <a:cs typeface="Arial"/>
              </a:rPr>
              <a:t>provide feedback </a:t>
            </a:r>
            <a:r>
              <a:rPr lang="en-US" dirty="0">
                <a:solidFill>
                  <a:schemeClr val="tx1"/>
                </a:solidFill>
                <a:latin typeface="Arial"/>
                <a:cs typeface="Arial"/>
              </a:rPr>
              <a:t>to </a:t>
            </a:r>
            <a:r>
              <a:rPr lang="en-US" b="1" dirty="0">
                <a:solidFill>
                  <a:srgbClr val="C00000"/>
                </a:solidFill>
                <a:latin typeface="Arial"/>
                <a:cs typeface="Arial"/>
              </a:rPr>
              <a:t>improve services</a:t>
            </a:r>
            <a:r>
              <a:rPr lang="en-US" dirty="0">
                <a:solidFill>
                  <a:schemeClr val="tx1"/>
                </a:solidFill>
                <a:latin typeface="Arial"/>
                <a:cs typeface="Arial"/>
              </a:rPr>
              <a:t> to provide for students and parents.  </a:t>
            </a:r>
          </a:p>
          <a:p>
            <a:pPr marL="0" indent="0">
              <a:buNone/>
            </a:pPr>
            <a:endParaRPr lang="en-US" dirty="0"/>
          </a:p>
          <a:p>
            <a:pPr marL="0" indent="0">
              <a:buNone/>
            </a:pPr>
            <a:r>
              <a:rPr lang="en-US" dirty="0">
                <a:solidFill>
                  <a:schemeClr val="tx1"/>
                </a:solidFill>
                <a:latin typeface="Arial"/>
                <a:cs typeface="Arial"/>
              </a:rPr>
              <a:t>Parents have </a:t>
            </a:r>
            <a:r>
              <a:rPr lang="en-US" b="1" dirty="0">
                <a:solidFill>
                  <a:srgbClr val="C00000"/>
                </a:solidFill>
                <a:latin typeface="Arial"/>
                <a:cs typeface="Arial"/>
              </a:rPr>
              <a:t>a voice </a:t>
            </a:r>
            <a:r>
              <a:rPr lang="en-US" dirty="0">
                <a:solidFill>
                  <a:schemeClr val="tx1"/>
                </a:solidFill>
                <a:latin typeface="Arial"/>
                <a:cs typeface="Arial"/>
              </a:rPr>
              <a:t>in what is done in the school and when the parents respond, the school knows what direction can be taken to achieve the maximum compatibility between home and community. </a:t>
            </a:r>
          </a:p>
          <a:p>
            <a:pPr marL="0" indent="0">
              <a:buNone/>
            </a:pPr>
            <a:endParaRPr lang="en-US" dirty="0">
              <a:solidFill>
                <a:schemeClr val="tx1"/>
              </a:solidFill>
            </a:endParaRPr>
          </a:p>
          <a:p>
            <a:pPr marL="0" indent="0">
              <a:buNone/>
            </a:pPr>
            <a:r>
              <a:rPr lang="en-US" dirty="0">
                <a:solidFill>
                  <a:schemeClr val="tx1"/>
                </a:solidFill>
                <a:latin typeface="Arial"/>
                <a:cs typeface="Arial"/>
              </a:rPr>
              <a:t>Please </a:t>
            </a:r>
            <a:r>
              <a:rPr lang="en-US" b="1" dirty="0">
                <a:solidFill>
                  <a:srgbClr val="C00000"/>
                </a:solidFill>
                <a:latin typeface="Arial"/>
                <a:cs typeface="Arial"/>
              </a:rPr>
              <a:t>turn in </a:t>
            </a:r>
            <a:r>
              <a:rPr lang="en-US" dirty="0">
                <a:solidFill>
                  <a:schemeClr val="tx1"/>
                </a:solidFill>
                <a:latin typeface="Arial"/>
                <a:cs typeface="Arial"/>
              </a:rPr>
              <a:t>your feedback form tonight. If you know someone that is not here tonight, there will be a survey posted on our website under Parent/Title I,</a:t>
            </a:r>
            <a:endParaRPr lang="en-US" dirty="0">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34247" y="3503749"/>
            <a:ext cx="6032298" cy="2973106"/>
          </a:xfrm>
        </p:spPr>
        <p:txBody>
          <a:bodyPr vert="horz" lIns="91440" tIns="45720" rIns="91440" bIns="45720" rtlCol="0" anchor="t">
            <a:normAutofit fontScale="85000" lnSpcReduction="10000"/>
          </a:bodyPr>
          <a:lstStyle/>
          <a:p>
            <a:r>
              <a:rPr lang="en-US" sz="2400" dirty="0">
                <a:ea typeface="+mn-lt"/>
                <a:cs typeface="+mn-lt"/>
              </a:rPr>
              <a:t>The revisions / updates recommended will be </a:t>
            </a:r>
            <a:endParaRPr lang="en-US" dirty="0">
              <a:ea typeface="+mn-lt"/>
              <a:cs typeface="+mn-lt"/>
            </a:endParaRPr>
          </a:p>
          <a:p>
            <a:r>
              <a:rPr lang="en-US" sz="2400" dirty="0">
                <a:ea typeface="+mn-lt"/>
                <a:cs typeface="+mn-lt"/>
              </a:rPr>
              <a:t>incorporated, as possible, into the appropriate documents for the upcoming school year. A final draft will be available on W. S. Hornsby Middle School</a:t>
            </a:r>
            <a:endParaRPr lang="en-US" dirty="0">
              <a:ea typeface="+mn-lt"/>
              <a:cs typeface="+mn-lt"/>
            </a:endParaRPr>
          </a:p>
          <a:p>
            <a:r>
              <a:rPr lang="en-US" sz="2400" dirty="0">
                <a:ea typeface="+mn-lt"/>
                <a:cs typeface="+mn-lt"/>
              </a:rPr>
              <a:t> website, and will be distributed accordingly.</a:t>
            </a:r>
            <a:endParaRPr lang="en-US" dirty="0">
              <a:cs typeface="Calibri" panose="020F0502020204030204"/>
            </a:endParaRPr>
          </a:p>
          <a:p>
            <a:endParaRPr lang="en-US" sz="2400" dirty="0">
              <a:ea typeface="+mn-lt"/>
              <a:cs typeface="+mn-lt"/>
            </a:endParaRPr>
          </a:p>
          <a:p>
            <a:r>
              <a:rPr lang="en-US" sz="2400" dirty="0">
                <a:ea typeface="+mn-lt"/>
                <a:cs typeface="+mn-lt"/>
              </a:rPr>
              <a:t>Please complete the  brief feedback form for this meeting. We appreciate your suggestions on how to make our input meetings better. Thank you for coming!</a:t>
            </a:r>
            <a:endParaRPr lang="en-US" dirty="0">
              <a:ea typeface="+mn-lt"/>
              <a:cs typeface="+mn-lt"/>
            </a:endParaRPr>
          </a:p>
          <a:p>
            <a:r>
              <a:rPr lang="en-US" sz="2400" dirty="0">
                <a:ea typeface="+mn-lt"/>
                <a:cs typeface="+mn-lt"/>
              </a:rPr>
              <a:t> We hope to see you again  very soon!”</a:t>
            </a:r>
            <a:endParaRPr lang="en-US" dirty="0">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2040" y="2048547"/>
            <a:ext cx="5609997" cy="1204976"/>
          </a:xfrm>
        </p:spPr>
        <p:txBody>
          <a:bodyPr>
            <a:noAutofit/>
          </a:bodyPr>
          <a:lstStyle/>
          <a:p>
            <a:pPr algn="ctr">
              <a:lnSpc>
                <a:spcPct val="100000"/>
              </a:lnSpc>
              <a:spcBef>
                <a:spcPts val="200"/>
              </a:spcBef>
            </a:pPr>
            <a:r>
              <a:rPr lang="en-US" sz="4000" b="0" dirty="0">
                <a:latin typeface="Calibri"/>
                <a:cs typeface="Calibri"/>
              </a:rPr>
              <a:t>Recommendations for Revisions/ Updates </a:t>
            </a:r>
          </a:p>
        </p:txBody>
      </p:sp>
    </p:spTree>
    <p:extLst>
      <p:ext uri="{BB962C8B-B14F-4D97-AF65-F5344CB8AC3E}">
        <p14:creationId xmlns:p14="http://schemas.microsoft.com/office/powerpoint/2010/main" val="348513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pPr algn="l"/>
            <a:r>
              <a:rPr lang="en-US" sz="4800" dirty="0">
                <a:solidFill>
                  <a:schemeClr val="bg1"/>
                </a:solidFill>
                <a:ea typeface="+mn-lt"/>
                <a:cs typeface="+mn-lt"/>
              </a:rPr>
              <a:t>MEETING EVALUATION </a:t>
            </a:r>
          </a:p>
          <a:p>
            <a:pPr algn="l"/>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879725" y="1907990"/>
            <a:ext cx="5899028" cy="3066346"/>
          </a:xfrm>
        </p:spPr>
        <p:txBody>
          <a:bodyPr>
            <a:noAutofit/>
          </a:bodyPr>
          <a:lstStyle/>
          <a:p>
            <a:pPr marL="0" indent="0">
              <a:buNone/>
            </a:pPr>
            <a:r>
              <a:rPr lang="en-US" sz="4400" dirty="0"/>
              <a:t>Thank you for attending our meeting. Please complete the End of Meeting Evaluation Form.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5" name="Picture 4">
            <a:extLst>
              <a:ext uri="{FF2B5EF4-FFF2-40B4-BE49-F238E27FC236}">
                <a16:creationId xmlns:a16="http://schemas.microsoft.com/office/drawing/2014/main" id="{928D0C0F-4FDD-4A4E-AAB3-557DD23CDE5A}"/>
              </a:ext>
            </a:extLst>
          </p:cNvPr>
          <p:cNvPicPr>
            <a:picLocks noChangeAspect="1"/>
          </p:cNvPicPr>
          <p:nvPr/>
        </p:nvPicPr>
        <p:blipFill>
          <a:blip r:embed="rId3"/>
          <a:stretch>
            <a:fillRect/>
          </a:stretch>
        </p:blipFill>
        <p:spPr>
          <a:xfrm>
            <a:off x="6778753" y="12163"/>
            <a:ext cx="4953000" cy="6858000"/>
          </a:xfrm>
          <a:prstGeom prst="rect">
            <a:avLst/>
          </a:prstGeom>
        </p:spPr>
      </p:pic>
    </p:spTree>
    <p:extLst>
      <p:ext uri="{BB962C8B-B14F-4D97-AF65-F5344CB8AC3E}">
        <p14:creationId xmlns:p14="http://schemas.microsoft.com/office/powerpoint/2010/main" val="1395366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C0CB84-7EAA-4F71-AC8C-77F86F95E128}"/>
              </a:ext>
            </a:extLst>
          </p:cNvPr>
          <p:cNvSpPr>
            <a:spLocks noGrp="1"/>
          </p:cNvSpPr>
          <p:nvPr>
            <p:ph type="body" sz="quarter" idx="14"/>
          </p:nvPr>
        </p:nvSpPr>
        <p:spPr>
          <a:xfrm>
            <a:off x="3133344" y="2871188"/>
            <a:ext cx="6156959" cy="3785644"/>
          </a:xfrm>
        </p:spPr>
        <p:txBody>
          <a:bodyPr>
            <a:normAutofit fontScale="25000" lnSpcReduction="20000"/>
          </a:bodyPr>
          <a:lstStyle/>
          <a:p>
            <a:pPr marL="0" indent="0" algn="ctr">
              <a:buNone/>
            </a:pPr>
            <a:r>
              <a:rPr lang="en-US" sz="11200" b="1" dirty="0"/>
              <a:t>For more information or questions: </a:t>
            </a:r>
          </a:p>
          <a:p>
            <a:pPr marL="0" indent="0">
              <a:buNone/>
            </a:pPr>
            <a:r>
              <a:rPr lang="en-US" sz="8000" b="1" dirty="0">
                <a:solidFill>
                  <a:schemeClr val="tx1"/>
                </a:solidFill>
              </a:rPr>
              <a:t>Mrs. King, Principal </a:t>
            </a:r>
          </a:p>
          <a:p>
            <a:pPr marL="457200" lvl="1" indent="0">
              <a:buNone/>
            </a:pPr>
            <a:r>
              <a:rPr lang="en-US" sz="8000" dirty="0"/>
              <a:t>(706) 823-6960</a:t>
            </a:r>
          </a:p>
          <a:p>
            <a:pPr marL="0" indent="0">
              <a:buNone/>
            </a:pPr>
            <a:endParaRPr lang="en-US" sz="8000" dirty="0"/>
          </a:p>
          <a:p>
            <a:pPr marL="0" indent="0">
              <a:buNone/>
            </a:pPr>
            <a:r>
              <a:rPr lang="en-US" sz="8000" b="1" dirty="0"/>
              <a:t>Mrs. Rehder, Parent Facilitator </a:t>
            </a:r>
          </a:p>
          <a:p>
            <a:pPr marL="457200" lvl="1" indent="0">
              <a:buNone/>
            </a:pPr>
            <a:r>
              <a:rPr lang="en-US" sz="8000" dirty="0"/>
              <a:t>(706) 823-6960</a:t>
            </a:r>
          </a:p>
          <a:p>
            <a:pPr marL="457200" lvl="1" indent="0">
              <a:buNone/>
            </a:pPr>
            <a:r>
              <a:rPr lang="en-US" sz="8000" dirty="0">
                <a:hlinkClick r:id="rId2"/>
              </a:rPr>
              <a:t>RehdeJa@BOE.richmond.k12.ga.us</a:t>
            </a:r>
            <a:r>
              <a:rPr lang="en-US" sz="8000" dirty="0"/>
              <a:t> </a:t>
            </a:r>
          </a:p>
          <a:p>
            <a:pPr marL="457200" lvl="1" indent="0">
              <a:buNone/>
            </a:pPr>
            <a:endParaRPr lang="en-US" sz="8000" dirty="0"/>
          </a:p>
          <a:p>
            <a:pPr marL="0" indent="0">
              <a:buNone/>
            </a:pPr>
            <a:r>
              <a:rPr lang="en-US" sz="8000" b="1" dirty="0"/>
              <a:t>Ms. Lisa Byrd, Federal Program Specialist </a:t>
            </a:r>
          </a:p>
          <a:p>
            <a:pPr marL="457200" lvl="1" indent="0">
              <a:buNone/>
            </a:pPr>
            <a:r>
              <a:rPr lang="en-US" sz="8000" dirty="0"/>
              <a:t>706-826-1134</a:t>
            </a:r>
          </a:p>
          <a:p>
            <a:pPr marL="457200" lvl="1" indent="0">
              <a:buNone/>
            </a:pPr>
            <a:r>
              <a:rPr lang="en-US" sz="8000" dirty="0">
                <a:hlinkClick r:id="rId3"/>
              </a:rPr>
              <a:t>byrdli@boe.Richmond.k12.ga.us</a:t>
            </a:r>
            <a:endParaRPr lang="en-US" sz="8000" dirty="0"/>
          </a:p>
          <a:p>
            <a:endParaRPr lang="en-US" dirty="0"/>
          </a:p>
        </p:txBody>
      </p:sp>
      <p:pic>
        <p:nvPicPr>
          <p:cNvPr id="4" name="Picture 3">
            <a:extLst>
              <a:ext uri="{FF2B5EF4-FFF2-40B4-BE49-F238E27FC236}">
                <a16:creationId xmlns:a16="http://schemas.microsoft.com/office/drawing/2014/main" id="{3FD7DB48-051C-42A6-B1EA-EB218D821FB8}"/>
              </a:ext>
            </a:extLst>
          </p:cNvPr>
          <p:cNvPicPr>
            <a:picLocks noChangeAspect="1"/>
          </p:cNvPicPr>
          <p:nvPr/>
        </p:nvPicPr>
        <p:blipFill>
          <a:blip r:embed="rId4"/>
          <a:stretch>
            <a:fillRect/>
          </a:stretch>
        </p:blipFill>
        <p:spPr>
          <a:xfrm>
            <a:off x="4444195" y="201168"/>
            <a:ext cx="2718394" cy="2439924"/>
          </a:xfrm>
          <a:prstGeom prst="rect">
            <a:avLst/>
          </a:prstGeom>
        </p:spPr>
      </p:pic>
    </p:spTree>
    <p:extLst>
      <p:ext uri="{BB962C8B-B14F-4D97-AF65-F5344CB8AC3E}">
        <p14:creationId xmlns:p14="http://schemas.microsoft.com/office/powerpoint/2010/main" val="17336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Welcome Parents, School Staff, and Community Members</a:t>
            </a:r>
            <a:endParaRPr lang="en-US" sz="4800" b="0" dirty="0">
              <a:solidFill>
                <a:schemeClr val="bg1"/>
              </a:solidFill>
              <a:ea typeface="+mn-lt"/>
              <a:cs typeface="+mn-lt"/>
            </a:endParaRPr>
          </a:p>
          <a:p>
            <a:endParaRPr lang="en-US" dirty="0">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55006" y="2011622"/>
            <a:ext cx="10233429" cy="4517194"/>
          </a:xfrm>
        </p:spPr>
        <p:txBody>
          <a:bodyPr vert="horz" lIns="91440" tIns="45720" rIns="91440" bIns="45720" rtlCol="0" anchor="t">
            <a:noAutofit/>
          </a:bodyPr>
          <a:lstStyle/>
          <a:p>
            <a:r>
              <a:rPr lang="en-US" sz="2800" b="1" dirty="0"/>
              <a:t>W. S. Hornsby Middle School </a:t>
            </a:r>
            <a:r>
              <a:rPr lang="en-US" sz="2800" dirty="0"/>
              <a:t>receives money from </a:t>
            </a:r>
            <a:r>
              <a:rPr lang="en-US" sz="2800" b="1" dirty="0"/>
              <a:t>Title I, Part A </a:t>
            </a:r>
            <a:r>
              <a:rPr lang="en-US" sz="2800" dirty="0"/>
              <a:t>of the Elementary and Secondary Education Act, most recently reauthorized as the  </a:t>
            </a:r>
            <a:r>
              <a:rPr lang="en-US" sz="2800" b="1" dirty="0"/>
              <a:t>Every Student Succeeds Act</a:t>
            </a:r>
            <a:r>
              <a:rPr lang="en-US" sz="2800" dirty="0"/>
              <a:t>.</a:t>
            </a:r>
          </a:p>
          <a:p>
            <a:r>
              <a:rPr lang="en-US" sz="2800" dirty="0"/>
              <a:t>This </a:t>
            </a:r>
            <a:r>
              <a:rPr lang="en-US" sz="2800" b="1" dirty="0"/>
              <a:t>law provides federal funds </a:t>
            </a:r>
            <a:r>
              <a:rPr lang="en-US" sz="2800" dirty="0"/>
              <a:t>through the Georgia Department of Education to school systems based on </a:t>
            </a:r>
            <a:r>
              <a:rPr lang="en-US" sz="2800" b="1" dirty="0"/>
              <a:t>high numbers or percentages of children who meet certain financial criteria</a:t>
            </a:r>
            <a:r>
              <a:rPr lang="en-US" sz="2800" dirty="0"/>
              <a:t>. </a:t>
            </a:r>
          </a:p>
          <a:p>
            <a:r>
              <a:rPr lang="en-US" sz="2800" dirty="0"/>
              <a:t>These funds are provided to help </a:t>
            </a:r>
            <a:r>
              <a:rPr lang="en-US" sz="2800" b="1" dirty="0"/>
              <a:t>ensure that all children have an equal opportunity to succeed in school </a:t>
            </a:r>
            <a:r>
              <a:rPr lang="en-US" sz="2800" dirty="0"/>
              <a:t>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Purpose of Meeting</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fontScale="92500"/>
          </a:bodyPr>
          <a:lstStyle/>
          <a:p>
            <a:r>
              <a:rPr lang="en-US" dirty="0"/>
              <a:t>“</a:t>
            </a:r>
            <a:r>
              <a:rPr lang="en-US" sz="2800" dirty="0"/>
              <a:t>The federal law requires that each school system receiving “Title I, Part A funds” jointly develop with parents and stakeholders of all participating children.  </a:t>
            </a:r>
          </a:p>
          <a:p>
            <a:r>
              <a:rPr lang="en-US" sz="2800" dirty="0"/>
              <a:t>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endParaRPr lang="en-US" sz="2800" dirty="0"/>
          </a:p>
          <a:p>
            <a:r>
              <a:rPr lang="en-US" sz="2800" dirty="0"/>
              <a:t>Topics are covered in a way to provided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Annual Parent and Family Engagement Evaluation</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a:normAutofit fontScale="92500" lnSpcReduction="20000"/>
          </a:bodyPr>
          <a:lstStyle/>
          <a:p>
            <a:pPr marL="0" indent="0">
              <a:buNone/>
            </a:pPr>
            <a:r>
              <a:rPr lang="en-US" sz="2800" dirty="0"/>
              <a:t>“Each year</a:t>
            </a:r>
            <a:r>
              <a:rPr lang="en-US" sz="2800" b="1" dirty="0"/>
              <a:t>, W. S. Hornsby Middle School </a:t>
            </a:r>
            <a:r>
              <a:rPr lang="en-US" sz="2800" dirty="0"/>
              <a:t>conducts an </a:t>
            </a:r>
            <a:r>
              <a:rPr lang="en-US" sz="2800" b="1" dirty="0"/>
              <a:t>annual evaluation </a:t>
            </a:r>
            <a:r>
              <a:rPr lang="en-US" sz="2800" dirty="0"/>
              <a:t>to </a:t>
            </a:r>
            <a:r>
              <a:rPr lang="en-US" sz="2800" b="1" dirty="0"/>
              <a:t>ask parents to help us determine the effectiveness of the parent and family engagement program in improving the academic quality </a:t>
            </a:r>
            <a:r>
              <a:rPr lang="en-US" sz="2800" dirty="0"/>
              <a:t>of the Title I schools, including </a:t>
            </a:r>
            <a:r>
              <a:rPr lang="en-US" sz="2800" b="1" dirty="0"/>
              <a:t>identifying possible barriers </a:t>
            </a:r>
            <a:r>
              <a:rPr lang="en-US" sz="2800" dirty="0"/>
              <a:t>to greater participation of parents in activities and programs. </a:t>
            </a:r>
          </a:p>
          <a:p>
            <a:pPr marL="0" indent="0">
              <a:buNone/>
            </a:pPr>
            <a:endParaRPr lang="en-US" sz="2800" dirty="0"/>
          </a:p>
          <a:p>
            <a:pPr marL="0" indent="0">
              <a:buNone/>
            </a:pPr>
            <a:r>
              <a:rPr lang="en-US" sz="2800" dirty="0"/>
              <a:t>Additionally, </a:t>
            </a:r>
            <a:r>
              <a:rPr lang="en-US" sz="2800" b="1" dirty="0"/>
              <a:t>school systems will use the findings from the annual evaluation to design evidence-based strategies for more effective family engagement and to revise </a:t>
            </a:r>
            <a:r>
              <a:rPr lang="en-US" sz="2800" dirty="0"/>
              <a:t>the Title I parent and family engagement policies.”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dirty="0">
                <a:solidFill>
                  <a:schemeClr val="bg1"/>
                </a:solidFill>
              </a:rPr>
              <a:t>State of Title I Part A, Parent and Family Engagement-Review and Revision</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5693866"/>
          </a:xfrm>
          <a:prstGeom prst="rect">
            <a:avLst/>
          </a:prstGeom>
          <a:noFill/>
        </p:spPr>
        <p:txBody>
          <a:bodyPr wrap="square" rtlCol="0">
            <a:spAutoFit/>
          </a:bodyPr>
          <a:lstStyle/>
          <a:p>
            <a:r>
              <a:rPr lang="en-US" sz="2800" dirty="0"/>
              <a:t>We will review the following: </a:t>
            </a:r>
          </a:p>
          <a:p>
            <a:pPr marL="457200" indent="-457200">
              <a:buFont typeface="Arial" panose="020B0604020202020204" pitchFamily="34" charset="0"/>
              <a:buChar char="•"/>
            </a:pPr>
            <a:r>
              <a:rPr lang="en-US" sz="2800" dirty="0"/>
              <a:t>LEA Policy (district) </a:t>
            </a:r>
          </a:p>
          <a:p>
            <a:pPr marL="457200" indent="-457200">
              <a:buFont typeface="Arial" panose="020B0604020202020204" pitchFamily="34" charset="0"/>
              <a:buChar char="•"/>
            </a:pPr>
            <a:r>
              <a:rPr lang="en-US" sz="2800" dirty="0"/>
              <a:t>School Involvement Policy</a:t>
            </a:r>
          </a:p>
          <a:p>
            <a:pPr marL="457200" indent="-457200">
              <a:buFont typeface="Arial" panose="020B0604020202020204" pitchFamily="34" charset="0"/>
              <a:buChar char="•"/>
            </a:pPr>
            <a:r>
              <a:rPr lang="en-US" sz="2800" dirty="0"/>
              <a:t>School-Parent Compact</a:t>
            </a:r>
          </a:p>
          <a:p>
            <a:pPr marL="457200" indent="-457200">
              <a:buFont typeface="Arial" panose="020B0604020202020204" pitchFamily="34" charset="0"/>
              <a:buChar char="•"/>
            </a:pPr>
            <a:r>
              <a:rPr lang="en-US" sz="2800" dirty="0"/>
              <a:t>School Improvement Plan Goals </a:t>
            </a:r>
          </a:p>
          <a:p>
            <a:pPr marL="457200" indent="-457200">
              <a:buFont typeface="Arial" panose="020B0604020202020204" pitchFamily="34" charset="0"/>
              <a:buChar char="•"/>
            </a:pPr>
            <a:r>
              <a:rPr lang="en-US" sz="2800" dirty="0"/>
              <a:t>Parental Involvement Budget </a:t>
            </a:r>
          </a:p>
          <a:p>
            <a:pPr marL="285750" indent="-285750">
              <a:buFont typeface="Arial" panose="020B0604020202020204" pitchFamily="34" charset="0"/>
              <a:buChar char="•"/>
            </a:pPr>
            <a:endParaRPr lang="en-US" sz="2800" dirty="0"/>
          </a:p>
          <a:p>
            <a:pPr algn="ctr"/>
            <a:r>
              <a:rPr lang="en-US" sz="2800" dirty="0"/>
              <a:t>For each item, </a:t>
            </a:r>
            <a:r>
              <a:rPr lang="en-US" sz="2800" b="1" dirty="0">
                <a:solidFill>
                  <a:srgbClr val="FF0000"/>
                </a:solidFill>
              </a:rPr>
              <a:t>PROVIDE YOUR FEEDBACK</a:t>
            </a:r>
            <a:r>
              <a:rPr lang="en-US" sz="2800" dirty="0">
                <a:solidFill>
                  <a:srgbClr val="FF0000"/>
                </a:solidFill>
              </a:rPr>
              <a:t>.</a:t>
            </a:r>
            <a:r>
              <a:rPr lang="en-US" sz="2800" dirty="0"/>
              <a:t> </a:t>
            </a:r>
          </a:p>
          <a:p>
            <a:endParaRPr lang="en-US" sz="2800" dirty="0"/>
          </a:p>
          <a:p>
            <a:pPr marL="285750" indent="-285750">
              <a:buFont typeface="Arial" panose="020B0604020202020204" pitchFamily="34" charset="0"/>
              <a:buChar char="•"/>
            </a:pPr>
            <a:r>
              <a:rPr lang="en-US" sz="2800" dirty="0"/>
              <a:t>Write your suggestions on the input form as the documents are discussed</a:t>
            </a:r>
          </a:p>
          <a:p>
            <a:endParaRPr lang="en-US" sz="2800" dirty="0"/>
          </a:p>
          <a:p>
            <a:pPr marL="285750" indent="-285750">
              <a:buFont typeface="Arial" panose="020B0604020202020204" pitchFamily="34" charset="0"/>
              <a:buChar char="•"/>
            </a:pPr>
            <a:r>
              <a:rPr lang="en-US" sz="2800" dirty="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815999-7983-4CFC-BB48-2891A81E0054}"/>
              </a:ext>
            </a:extLst>
          </p:cNvPr>
          <p:cNvSpPr txBox="1"/>
          <p:nvPr/>
        </p:nvSpPr>
        <p:spPr>
          <a:xfrm>
            <a:off x="176784" y="2042160"/>
            <a:ext cx="1298448" cy="369332"/>
          </a:xfrm>
          <a:prstGeom prst="rect">
            <a:avLst/>
          </a:prstGeom>
          <a:noFill/>
        </p:spPr>
        <p:txBody>
          <a:bodyPr wrap="square" rtlCol="0">
            <a:spAutoFit/>
          </a:bodyPr>
          <a:lstStyle/>
          <a:p>
            <a:r>
              <a:rPr lang="en-US" b="1" dirty="0"/>
              <a:t>FEEDBACK</a:t>
            </a:r>
            <a:r>
              <a:rPr lang="en-US" dirty="0"/>
              <a:t> </a:t>
            </a:r>
          </a:p>
        </p:txBody>
      </p:sp>
      <p:pic>
        <p:nvPicPr>
          <p:cNvPr id="5" name="Picture 4">
            <a:extLst>
              <a:ext uri="{FF2B5EF4-FFF2-40B4-BE49-F238E27FC236}">
                <a16:creationId xmlns:a16="http://schemas.microsoft.com/office/drawing/2014/main" id="{FE1BAA7C-EA6C-49C7-A04F-EEE03483AC34}"/>
              </a:ext>
            </a:extLst>
          </p:cNvPr>
          <p:cNvPicPr>
            <a:picLocks noChangeAspect="1"/>
          </p:cNvPicPr>
          <p:nvPr/>
        </p:nvPicPr>
        <p:blipFill>
          <a:blip r:embed="rId2"/>
          <a:stretch>
            <a:fillRect/>
          </a:stretch>
        </p:blipFill>
        <p:spPr>
          <a:xfrm>
            <a:off x="1563414" y="0"/>
            <a:ext cx="9065172" cy="6858000"/>
          </a:xfrm>
          <a:prstGeom prst="rect">
            <a:avLst/>
          </a:prstGeom>
        </p:spPr>
      </p:pic>
      <p:sp>
        <p:nvSpPr>
          <p:cNvPr id="6" name="TextBox 5">
            <a:extLst>
              <a:ext uri="{FF2B5EF4-FFF2-40B4-BE49-F238E27FC236}">
                <a16:creationId xmlns:a16="http://schemas.microsoft.com/office/drawing/2014/main" id="{103CD570-CEEB-418F-A925-AFE0614B3052}"/>
              </a:ext>
            </a:extLst>
          </p:cNvPr>
          <p:cNvSpPr txBox="1"/>
          <p:nvPr/>
        </p:nvSpPr>
        <p:spPr>
          <a:xfrm>
            <a:off x="10628586" y="1950720"/>
            <a:ext cx="1298448" cy="369332"/>
          </a:xfrm>
          <a:prstGeom prst="rect">
            <a:avLst/>
          </a:prstGeom>
          <a:noFill/>
        </p:spPr>
        <p:txBody>
          <a:bodyPr wrap="square" rtlCol="0">
            <a:spAutoFit/>
          </a:bodyPr>
          <a:lstStyle/>
          <a:p>
            <a:r>
              <a:rPr lang="en-US" b="1" dirty="0"/>
              <a:t>FORM </a:t>
            </a:r>
            <a:r>
              <a:rPr lang="en-US" dirty="0"/>
              <a:t> </a:t>
            </a:r>
          </a:p>
        </p:txBody>
      </p:sp>
    </p:spTree>
    <p:extLst>
      <p:ext uri="{BB962C8B-B14F-4D97-AF65-F5344CB8AC3E}">
        <p14:creationId xmlns:p14="http://schemas.microsoft.com/office/powerpoint/2010/main" val="267360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(LEA &amp; Schools)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541683" y="1562141"/>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TotalTime>1359</TotalTime>
  <Words>2748</Words>
  <Application>Microsoft Office PowerPoint</Application>
  <PresentationFormat>Widescreen</PresentationFormat>
  <Paragraphs>229</Paragraphs>
  <Slides>32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Open Sans</vt:lpstr>
      <vt:lpstr>Poppins</vt:lpstr>
      <vt:lpstr>Segoe UI</vt:lpstr>
      <vt:lpstr>Times New Roman</vt:lpstr>
      <vt:lpstr>Input_Revision Meeting SAMPLE</vt:lpstr>
      <vt:lpstr> W. S. Hornsby Middle School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District Policy Input</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Byrd, Lisa</cp:lastModifiedBy>
  <cp:revision>183</cp:revision>
  <dcterms:created xsi:type="dcterms:W3CDTF">2020-08-17T16:26:18Z</dcterms:created>
  <dcterms:modified xsi:type="dcterms:W3CDTF">2023-03-08T16:43:45Z</dcterms:modified>
</cp:coreProperties>
</file>